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07" autoAdjust="0"/>
  </p:normalViewPr>
  <p:slideViewPr>
    <p:cSldViewPr snapToGrid="0">
      <p:cViewPr varScale="1">
        <p:scale>
          <a:sx n="59" d="100"/>
          <a:sy n="59" d="100"/>
        </p:scale>
        <p:origin x="10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Is nwr task an ideal assessment for bilingual children ?</a:t>
            </a:r>
          </a:p>
          <a:p>
            <a:endParaRPr/>
          </a:p>
          <a:p>
            <a:r>
              <a:t>bil com léxico reduzido numa única língua em comparacao com monolingues</a:t>
            </a:r>
          </a:p>
          <a:p>
            <a:endParaRPr/>
          </a:p>
          <a:p>
            <a:r>
              <a:t>sabemos que crianças com PDL apresentam desempenho baixo nesses testes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xfrm>
            <a:off x="381000" y="685800"/>
            <a:ext cx="6096000" cy="3429000"/>
          </a:xfrm>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r>
              <a:t>Pas prise en compte du voisement /p/ </a:t>
            </a:r>
            <a:r>
              <a:rPr>
                <a:latin typeface="Wingdings"/>
                <a:ea typeface="Wingdings"/>
                <a:cs typeface="Wingdings"/>
                <a:sym typeface="Wingdings"/>
              </a:rPr>
              <a:t> </a:t>
            </a:r>
            <a:r>
              <a:t>/b/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Is nwr task an ideal assessment for bilingual children ?</a:t>
            </a:r>
          </a:p>
          <a:p>
            <a:endParaRPr/>
          </a:p>
          <a:p>
            <a:r>
              <a:t>bil com léxico reduzido numa única língua em comparacao com monolingues</a:t>
            </a:r>
          </a:p>
          <a:p>
            <a:endParaRPr/>
          </a:p>
          <a:p>
            <a:r>
              <a:t>sabemos que crianças com PDL apresentam desempenho baixo nesses testes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L’épreuve que nous avons développé, a été dès le départ conçu dans le but d’évaluer principalement la phonologie, avec une contrainte supplémentaire, celle de </a:t>
            </a:r>
            <a:r>
              <a:rPr b="1"/>
              <a:t>n’être pas </a:t>
            </a:r>
            <a:r>
              <a:t>influencé, ou le moins possible, par la langue parlée par l’enfant. Pour limiter, l’effet de la mémoire phono ou mémoire à court terme verbale, la longueur des non-mots a été limité à trois syllabes maximum ou trois noyau pleins. (ici je parlerai syllabe mais cela correspondra au nombre de noyaux pleins). En ce qui concerne la limitation de l’effet de la connaissance lexicale ou du stock lexical ou lexique mental, les non-mots ont été construits à partir de briques élémentaires, de segments et de types de syllabes. Cette méthode permet de manipuler finement les différents blocs afin d’obtenir différents degrés de complexité phonologique.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Quasiment le même sous ensemble de phonèmes mais qui diffère principalement sur le type de syllabe autorisé.</a:t>
            </a:r>
          </a:p>
          <a:p>
            <a:r>
              <a:t>Cette réduction facilitera le transfert de l’outil dans la pratique clinique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Pas prise en compte du voisement /p/ </a:t>
            </a:r>
            <a:r>
              <a:rPr>
                <a:latin typeface="Wingdings"/>
                <a:ea typeface="Wingdings"/>
                <a:cs typeface="Wingdings"/>
                <a:sym typeface="Wingdings"/>
              </a:rPr>
              <a:t> </a:t>
            </a:r>
            <a:r>
              <a:t>/b/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These complex consonant clusters are unusual in the world’s languages (Goad &amp; Rose 2004) but are allowed in French</a:t>
            </a:r>
          </a:p>
          <a:p>
            <a:r>
              <a:t>Ces groupements consonantiques ne se retrouvent que peu dans les langues du monde.</a:t>
            </a:r>
          </a:p>
          <a:p>
            <a:endParaRPr/>
          </a:p>
          <a:p>
            <a:r>
              <a:t>Il existe de nombreuses autres versions du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These complex consonant clusters are unusual in the world’s languages (Goad &amp; Rose 2004) but are allowed in French</a:t>
            </a:r>
          </a:p>
          <a:p>
            <a:r>
              <a:t>Ces groupements consonantiques ne se retrouvent que peu dans les langues du monde.</a:t>
            </a:r>
          </a:p>
          <a:p>
            <a:endParaRPr/>
          </a:p>
          <a:p>
            <a:r>
              <a:t>Il existe de nombreuses autres versions du test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Pas prise en compte du voisement /p/ </a:t>
            </a:r>
            <a:r>
              <a:rPr>
                <a:latin typeface="Wingdings"/>
                <a:ea typeface="Wingdings"/>
                <a:cs typeface="Wingdings"/>
                <a:sym typeface="Wingdings"/>
              </a:rPr>
              <a:t> </a:t>
            </a:r>
            <a:r>
              <a:t>/b/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Habiletés phonologiques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e Objeto">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2152649" y="1131092"/>
            <a:ext cx="7886703" cy="994175"/>
          </a:xfrm>
          <a:prstGeom prst="rect">
            <a:avLst/>
          </a:prstGeom>
        </p:spPr>
        <p:txBody>
          <a:bodyPr lIns="34289" tIns="34289" rIns="34289" bIns="34289"/>
          <a:lstStyle>
            <a:lvl1pPr>
              <a:defRPr sz="4200"/>
            </a:lvl1pPr>
          </a:lstStyle>
          <a:p>
            <a:r>
              <a:t>Title Text</a:t>
            </a:r>
          </a:p>
        </p:txBody>
      </p:sp>
      <p:sp>
        <p:nvSpPr>
          <p:cNvPr id="111" name="Body Level One…"/>
          <p:cNvSpPr txBox="1">
            <a:spLocks noGrp="1"/>
          </p:cNvSpPr>
          <p:nvPr>
            <p:ph type="body" sz="half" idx="1"/>
          </p:nvPr>
        </p:nvSpPr>
        <p:spPr>
          <a:xfrm>
            <a:off x="2152649" y="2226467"/>
            <a:ext cx="7886703" cy="3263507"/>
          </a:xfrm>
          <a:prstGeom prst="rect">
            <a:avLst/>
          </a:prstGeom>
        </p:spPr>
        <p:txBody>
          <a:bodyPr lIns="34289" tIns="34289" rIns="34289" bIns="34289"/>
          <a:lstStyle>
            <a:lvl1pPr marL="212269" indent="-212269">
              <a:spcBef>
                <a:spcPts val="900"/>
              </a:spcBef>
              <a:defRPr sz="2600"/>
            </a:lvl1pPr>
            <a:lvl2pPr marL="704850" indent="-247650">
              <a:spcBef>
                <a:spcPts val="900"/>
              </a:spcBef>
              <a:defRPr sz="2600"/>
            </a:lvl2pPr>
            <a:lvl3pPr marL="1211578" indent="-297178">
              <a:spcBef>
                <a:spcPts val="900"/>
              </a:spcBef>
              <a:defRPr sz="2600"/>
            </a:lvl3pPr>
            <a:lvl4pPr marL="1701800" indent="-330200">
              <a:spcBef>
                <a:spcPts val="900"/>
              </a:spcBef>
              <a:defRPr sz="2600"/>
            </a:lvl4pPr>
            <a:lvl5pPr marL="2159000" indent="-330200">
              <a:spcBef>
                <a:spcPts val="900"/>
              </a:spcBef>
              <a:defRPr sz="26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9816462" y="5660011"/>
            <a:ext cx="222889" cy="202847"/>
          </a:xfrm>
          <a:prstGeom prst="rect">
            <a:avLst/>
          </a:prstGeom>
        </p:spPr>
        <p:txBody>
          <a:bodyPr lIns="34289" tIns="34289" rIns="34289" bIns="34289"/>
          <a:lstStyle>
            <a:lvl1pPr>
              <a:defRPr sz="1100"/>
            </a:lvl1p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981199" y="274637"/>
            <a:ext cx="8229602" cy="1143002"/>
          </a:xfrm>
          <a:prstGeom prst="rect">
            <a:avLst/>
          </a:prstGeom>
        </p:spPr>
        <p:txBody>
          <a:bodyPr lIns="45719" tIns="45719" rIns="45719" bIns="45719"/>
          <a:lstStyle>
            <a:lvl1pPr algn="ctr">
              <a:lnSpc>
                <a:spcPct val="100000"/>
              </a:lnSpc>
              <a:defRPr sz="4200">
                <a:latin typeface="+mn-lt"/>
                <a:ea typeface="+mn-ea"/>
                <a:cs typeface="+mn-cs"/>
                <a:sym typeface="Calibri"/>
              </a:defRPr>
            </a:lvl1pPr>
          </a:lstStyle>
          <a:p>
            <a:r>
              <a:t>Title Text</a:t>
            </a:r>
          </a:p>
        </p:txBody>
      </p:sp>
      <p:sp>
        <p:nvSpPr>
          <p:cNvPr id="120" name="Body Level One…"/>
          <p:cNvSpPr txBox="1">
            <a:spLocks noGrp="1"/>
          </p:cNvSpPr>
          <p:nvPr>
            <p:ph type="body" idx="1"/>
          </p:nvPr>
        </p:nvSpPr>
        <p:spPr>
          <a:xfrm>
            <a:off x="1981199" y="1600199"/>
            <a:ext cx="8229602" cy="4525965"/>
          </a:xfrm>
          <a:prstGeom prst="rect">
            <a:avLst/>
          </a:prstGeom>
        </p:spPr>
        <p:txBody>
          <a:bodyPr lIns="45719" tIns="45719" rIns="45719" bIns="45719"/>
          <a:lstStyle>
            <a:lvl1pPr marL="321468" indent="-321468">
              <a:lnSpc>
                <a:spcPct val="100000"/>
              </a:lnSpc>
              <a:spcBef>
                <a:spcPts val="700"/>
              </a:spcBef>
              <a:defRPr sz="3000"/>
            </a:lvl1pPr>
            <a:lvl2pPr marL="763360" indent="-306160">
              <a:lnSpc>
                <a:spcPct val="100000"/>
              </a:lnSpc>
              <a:spcBef>
                <a:spcPts val="700"/>
              </a:spcBef>
              <a:buChar char="–"/>
              <a:defRPr sz="3000"/>
            </a:lvl2pPr>
            <a:lvl3pPr marL="1200150" indent="-285750">
              <a:lnSpc>
                <a:spcPct val="100000"/>
              </a:lnSpc>
              <a:spcBef>
                <a:spcPts val="700"/>
              </a:spcBef>
              <a:defRPr sz="3000"/>
            </a:lvl3pPr>
            <a:lvl4pPr marL="1714500" indent="-342899">
              <a:lnSpc>
                <a:spcPct val="100000"/>
              </a:lnSpc>
              <a:spcBef>
                <a:spcPts val="700"/>
              </a:spcBef>
              <a:buChar char="–"/>
              <a:defRPr sz="3000"/>
            </a:lvl4pPr>
            <a:lvl5pPr marL="2171700" indent="-342900">
              <a:lnSpc>
                <a:spcPct val="100000"/>
              </a:lnSpc>
              <a:spcBef>
                <a:spcPts val="700"/>
              </a:spcBef>
              <a:buChar char="»"/>
              <a:defRPr sz="30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9965052" y="6426059"/>
            <a:ext cx="245749" cy="225707"/>
          </a:xfrm>
          <a:prstGeom prst="rect">
            <a:avLst/>
          </a:prstGeom>
        </p:spPr>
        <p:txBody>
          <a:bodyPr lIns="45719" tIns="45719" rIns="45719" bIns="45719"/>
          <a:lstStyle>
            <a:lvl1pPr>
              <a:defRPr sz="1100"/>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Image"/>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9" y="6414761"/>
            <a:ext cx="258622"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8.jpeg" descr="image8.jpeg"/>
          <p:cNvPicPr>
            <a:picLocks noChangeAspect="1"/>
          </p:cNvPicPr>
          <p:nvPr/>
        </p:nvPicPr>
        <p:blipFill>
          <a:blip r:embed="rId2"/>
          <a:stretch>
            <a:fillRect/>
          </a:stretch>
        </p:blipFill>
        <p:spPr>
          <a:xfrm>
            <a:off x="31212" y="43162"/>
            <a:ext cx="1688610" cy="2387601"/>
          </a:xfrm>
          <a:prstGeom prst="rect">
            <a:avLst/>
          </a:prstGeom>
          <a:ln w="12700">
            <a:miter lim="400000"/>
          </a:ln>
        </p:spPr>
      </p:pic>
      <p:sp>
        <p:nvSpPr>
          <p:cNvPr id="131" name="Adaptation of the nonword repetition task LITMUS-QU-NWR into European Portuguese…"/>
          <p:cNvSpPr txBox="1">
            <a:spLocks noGrp="1"/>
          </p:cNvSpPr>
          <p:nvPr>
            <p:ph type="ctrTitle"/>
          </p:nvPr>
        </p:nvSpPr>
        <p:spPr>
          <a:xfrm>
            <a:off x="1358659" y="1672364"/>
            <a:ext cx="9474681" cy="1841332"/>
          </a:xfrm>
          <a:prstGeom prst="rect">
            <a:avLst/>
          </a:prstGeom>
        </p:spPr>
        <p:txBody>
          <a:bodyPr/>
          <a:lstStyle>
            <a:lvl1pPr>
              <a:defRPr sz="3200"/>
            </a:lvl1pPr>
          </a:lstStyle>
          <a:p>
            <a:r>
              <a:t>Nova versão do teste de repetição de pseudopalavras LITMUS-QU-NWR-EP</a:t>
            </a:r>
          </a:p>
        </p:txBody>
      </p:sp>
      <p:sp>
        <p:nvSpPr>
          <p:cNvPr id="132" name="Letícia Almeida1,2, M. João Freitas1,2, Inês Catarino2, Christophe dos Santos3…"/>
          <p:cNvSpPr txBox="1">
            <a:spLocks noGrp="1"/>
          </p:cNvSpPr>
          <p:nvPr>
            <p:ph type="subTitle" sz="quarter" idx="1"/>
          </p:nvPr>
        </p:nvSpPr>
        <p:spPr>
          <a:xfrm>
            <a:off x="1358659" y="3791818"/>
            <a:ext cx="9474680" cy="1655762"/>
          </a:xfrm>
          <a:prstGeom prst="rect">
            <a:avLst/>
          </a:prstGeom>
        </p:spPr>
        <p:txBody>
          <a:bodyPr/>
          <a:lstStyle/>
          <a:p>
            <a:pPr defTabSz="822958">
              <a:spcBef>
                <a:spcPts val="900"/>
              </a:spcBef>
              <a:defRPr sz="2100"/>
            </a:pPr>
            <a:r>
              <a:t>Letícia Almeida</a:t>
            </a:r>
            <a:r>
              <a:rPr baseline="31999"/>
              <a:t>1,2</a:t>
            </a:r>
            <a:r>
              <a:t>, M. João Freitas</a:t>
            </a:r>
            <a:r>
              <a:rPr baseline="31999"/>
              <a:t>1,2</a:t>
            </a:r>
            <a:r>
              <a:t>, Inês Catarino</a:t>
            </a:r>
            <a:r>
              <a:rPr baseline="31999"/>
              <a:t>2</a:t>
            </a:r>
            <a:r>
              <a:t>, Christophe dos Santos</a:t>
            </a:r>
            <a:r>
              <a:rPr baseline="31999"/>
              <a:t>3</a:t>
            </a:r>
          </a:p>
          <a:p>
            <a:pPr defTabSz="822958">
              <a:spcBef>
                <a:spcPts val="900"/>
              </a:spcBef>
              <a:defRPr sz="2100" baseline="31999">
                <a:latin typeface="Garamond"/>
                <a:ea typeface="Garamond"/>
                <a:cs typeface="Garamond"/>
                <a:sym typeface="Garamond"/>
              </a:defRPr>
            </a:pPr>
            <a:r>
              <a:t>1 </a:t>
            </a:r>
            <a:r>
              <a:rPr baseline="0"/>
              <a:t>Faculdade de Letras da Universidade de Lisboa</a:t>
            </a:r>
          </a:p>
          <a:p>
            <a:pPr defTabSz="822958">
              <a:spcBef>
                <a:spcPts val="900"/>
              </a:spcBef>
              <a:defRPr sz="2100" baseline="31999">
                <a:latin typeface="Garamond"/>
                <a:ea typeface="Garamond"/>
                <a:cs typeface="Garamond"/>
                <a:sym typeface="Garamond"/>
              </a:defRPr>
            </a:pPr>
            <a:r>
              <a:t>2</a:t>
            </a:r>
            <a:r>
              <a:rPr baseline="0"/>
              <a:t> Centro de Linguística da Universidade de Lisboa</a:t>
            </a:r>
          </a:p>
          <a:p>
            <a:pPr defTabSz="822958">
              <a:spcBef>
                <a:spcPts val="900"/>
              </a:spcBef>
              <a:defRPr sz="2100" baseline="31999">
                <a:latin typeface="Garamond"/>
                <a:ea typeface="Garamond"/>
                <a:cs typeface="Garamond"/>
                <a:sym typeface="Garamond"/>
              </a:defRPr>
            </a:pPr>
            <a:r>
              <a:t>3</a:t>
            </a:r>
            <a:r>
              <a:rPr baseline="0"/>
              <a:t> UMR 1253, iBrain, Université de Tours</a:t>
            </a:r>
          </a:p>
        </p:txBody>
      </p:sp>
      <p:pic>
        <p:nvPicPr>
          <p:cNvPr id="133" name="image1.tif" descr="image1.tif"/>
          <p:cNvPicPr>
            <a:picLocks noChangeAspect="1"/>
          </p:cNvPicPr>
          <p:nvPr/>
        </p:nvPicPr>
        <p:blipFill>
          <a:blip r:embed="rId3"/>
          <a:stretch>
            <a:fillRect/>
          </a:stretch>
        </p:blipFill>
        <p:spPr>
          <a:xfrm>
            <a:off x="10398628" y="6161835"/>
            <a:ext cx="1430213" cy="580534"/>
          </a:xfrm>
          <a:prstGeom prst="rect">
            <a:avLst/>
          </a:prstGeom>
          <a:ln w="12700">
            <a:miter lim="400000"/>
          </a:ln>
        </p:spPr>
      </p:pic>
      <p:pic>
        <p:nvPicPr>
          <p:cNvPr id="134" name="image2.png" descr="image2.png"/>
          <p:cNvPicPr>
            <a:picLocks noChangeAspect="1"/>
          </p:cNvPicPr>
          <p:nvPr/>
        </p:nvPicPr>
        <p:blipFill>
          <a:blip r:embed="rId4"/>
          <a:stretch>
            <a:fillRect/>
          </a:stretch>
        </p:blipFill>
        <p:spPr>
          <a:xfrm>
            <a:off x="9151742" y="686631"/>
            <a:ext cx="2720521" cy="707612"/>
          </a:xfrm>
          <a:prstGeom prst="rect">
            <a:avLst/>
          </a:prstGeom>
          <a:ln w="12700">
            <a:miter lim="400000"/>
          </a:ln>
        </p:spPr>
      </p:pic>
      <p:pic>
        <p:nvPicPr>
          <p:cNvPr id="135" name="image3.tif" descr="image3.tif"/>
          <p:cNvPicPr>
            <a:picLocks noChangeAspect="1"/>
          </p:cNvPicPr>
          <p:nvPr/>
        </p:nvPicPr>
        <p:blipFill>
          <a:blip r:embed="rId5"/>
          <a:stretch>
            <a:fillRect/>
          </a:stretch>
        </p:blipFill>
        <p:spPr>
          <a:xfrm>
            <a:off x="10776598" y="5061632"/>
            <a:ext cx="1148406" cy="860196"/>
          </a:xfrm>
          <a:prstGeom prst="rect">
            <a:avLst/>
          </a:prstGeom>
          <a:ln w="12700">
            <a:miter lim="400000"/>
          </a:ln>
        </p:spPr>
      </p:pic>
      <p:sp>
        <p:nvSpPr>
          <p:cNvPr id="136" name="19th annual meeting of the French Phonology Network June 07-09 2022 Porto (Portugal)"/>
          <p:cNvSpPr txBox="1"/>
          <p:nvPr/>
        </p:nvSpPr>
        <p:spPr>
          <a:xfrm>
            <a:off x="3048000" y="6003824"/>
            <a:ext cx="6096000" cy="917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mn-lt"/>
                <a:ea typeface="+mn-ea"/>
                <a:cs typeface="+mn-cs"/>
                <a:sym typeface="Calibri"/>
              </a:defRPr>
            </a:pPr>
            <a:r>
              <a:t>XXXVIII Encontro da Associação Portuguesa de Linguística</a:t>
            </a:r>
          </a:p>
          <a:p>
            <a:pPr algn="ctr">
              <a:defRPr>
                <a:latin typeface="+mn-lt"/>
                <a:ea typeface="+mn-ea"/>
                <a:cs typeface="+mn-cs"/>
                <a:sym typeface="Calibri"/>
              </a:defRPr>
            </a:pPr>
            <a:r>
              <a:t>26-28 de outubro 2022 - Lisboa</a:t>
            </a:r>
          </a:p>
          <a:p>
            <a:pPr algn="ctr">
              <a:defRPr b="1">
                <a:solidFill>
                  <a:srgbClr val="00B0F0"/>
                </a:solidFill>
                <a:latin typeface="+mn-lt"/>
                <a:ea typeface="+mn-ea"/>
                <a:cs typeface="+mn-cs"/>
                <a:sym typeface="Calibri"/>
              </a:defRPr>
            </a:pPr>
            <a:r>
              <a:t>FCT: UIDB/00214/2020</a:t>
            </a:r>
          </a:p>
        </p:txBody>
      </p:sp>
      <p:pic>
        <p:nvPicPr>
          <p:cNvPr id="137" name="image9.png" descr="image9.png"/>
          <p:cNvPicPr>
            <a:picLocks noChangeAspect="1"/>
          </p:cNvPicPr>
          <p:nvPr/>
        </p:nvPicPr>
        <p:blipFill>
          <a:blip r:embed="rId6"/>
          <a:stretch>
            <a:fillRect/>
          </a:stretch>
        </p:blipFill>
        <p:spPr>
          <a:xfrm>
            <a:off x="455671" y="5962437"/>
            <a:ext cx="1748330" cy="70761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he LITMUS-QU-NWR-EP"/>
          <p:cNvSpPr txBox="1">
            <a:spLocks noGrp="1"/>
          </p:cNvSpPr>
          <p:nvPr>
            <p:ph type="title"/>
          </p:nvPr>
        </p:nvSpPr>
        <p:spPr>
          <a:prstGeom prst="rect">
            <a:avLst/>
          </a:prstGeom>
        </p:spPr>
        <p:txBody>
          <a:bodyPr/>
          <a:lstStyle/>
          <a:p>
            <a:r>
              <a:t>LITMUS-QU-NWR-EP</a:t>
            </a:r>
          </a:p>
        </p:txBody>
      </p:sp>
      <p:sp>
        <p:nvSpPr>
          <p:cNvPr id="192" name="Lexical stress…"/>
          <p:cNvSpPr txBox="1">
            <a:spLocks noGrp="1"/>
          </p:cNvSpPr>
          <p:nvPr>
            <p:ph type="body" idx="1"/>
          </p:nvPr>
        </p:nvSpPr>
        <p:spPr>
          <a:xfrm>
            <a:off x="838200" y="1825624"/>
            <a:ext cx="10515600" cy="4752977"/>
          </a:xfrm>
          <a:prstGeom prst="rect">
            <a:avLst/>
          </a:prstGeom>
        </p:spPr>
        <p:txBody>
          <a:bodyPr/>
          <a:lstStyle/>
          <a:p>
            <a:pPr marL="0" indent="0">
              <a:buSzTx/>
              <a:buNone/>
              <a:defRPr b="1"/>
            </a:pPr>
            <a:r>
              <a:rPr dirty="0" err="1"/>
              <a:t>Acento</a:t>
            </a:r>
            <a:r>
              <a:rPr dirty="0"/>
              <a:t> Lexical</a:t>
            </a:r>
          </a:p>
          <a:p>
            <a:pPr marL="685800" lvl="1" indent="-228600">
              <a:spcBef>
                <a:spcPts val="1200"/>
              </a:spcBef>
              <a:defRPr sz="2600"/>
            </a:pPr>
            <a:r>
              <a:rPr dirty="0" err="1"/>
              <a:t>Alternância</a:t>
            </a:r>
            <a:r>
              <a:rPr dirty="0"/>
              <a:t> entre </a:t>
            </a:r>
            <a:r>
              <a:rPr dirty="0" err="1"/>
              <a:t>padrão</a:t>
            </a:r>
            <a:r>
              <a:rPr dirty="0"/>
              <a:t> </a:t>
            </a:r>
            <a:r>
              <a:rPr dirty="0" err="1"/>
              <a:t>acentual</a:t>
            </a:r>
            <a:r>
              <a:rPr dirty="0"/>
              <a:t> </a:t>
            </a:r>
            <a:r>
              <a:rPr dirty="0" err="1"/>
              <a:t>trocaico</a:t>
            </a:r>
            <a:r>
              <a:rPr dirty="0"/>
              <a:t> e </a:t>
            </a:r>
            <a:r>
              <a:rPr dirty="0" err="1"/>
              <a:t>iâmbico</a:t>
            </a:r>
            <a:r>
              <a:rPr dirty="0"/>
              <a:t>:</a:t>
            </a:r>
            <a:endParaRPr sz="2400" dirty="0"/>
          </a:p>
          <a:p>
            <a:pPr marL="1143000" lvl="2" indent="-228600">
              <a:spcBef>
                <a:spcPts val="1200"/>
              </a:spcBef>
              <a:defRPr sz="2400"/>
            </a:pPr>
            <a:r>
              <a:rPr dirty="0" err="1"/>
              <a:t>Os</a:t>
            </a:r>
            <a:r>
              <a:rPr dirty="0"/>
              <a:t> </a:t>
            </a:r>
            <a:r>
              <a:rPr dirty="0" err="1"/>
              <a:t>itens</a:t>
            </a:r>
            <a:r>
              <a:rPr dirty="0"/>
              <a:t> com o </a:t>
            </a:r>
            <a:r>
              <a:rPr dirty="0" err="1"/>
              <a:t>mesmo</a:t>
            </a:r>
            <a:r>
              <a:rPr dirty="0"/>
              <a:t> </a:t>
            </a:r>
            <a:r>
              <a:rPr dirty="0" err="1"/>
              <a:t>formato</a:t>
            </a:r>
            <a:r>
              <a:rPr dirty="0"/>
              <a:t> </a:t>
            </a:r>
            <a:r>
              <a:rPr dirty="0" err="1"/>
              <a:t>silábico</a:t>
            </a:r>
            <a:r>
              <a:rPr dirty="0"/>
              <a:t> </a:t>
            </a:r>
            <a:r>
              <a:rPr dirty="0" err="1"/>
              <a:t>possuem</a:t>
            </a:r>
            <a:r>
              <a:rPr dirty="0"/>
              <a:t> o </a:t>
            </a:r>
            <a:r>
              <a:rPr dirty="0" err="1"/>
              <a:t>mesmo</a:t>
            </a:r>
            <a:r>
              <a:rPr dirty="0"/>
              <a:t> </a:t>
            </a:r>
            <a:r>
              <a:rPr dirty="0" err="1"/>
              <a:t>padrão</a:t>
            </a:r>
            <a:r>
              <a:rPr dirty="0"/>
              <a:t> </a:t>
            </a:r>
            <a:r>
              <a:rPr dirty="0" err="1"/>
              <a:t>acentual</a:t>
            </a:r>
            <a:r>
              <a:rPr dirty="0"/>
              <a:t> (p. ex. [</a:t>
            </a:r>
            <a:r>
              <a:rPr dirty="0" err="1"/>
              <a:t>pi</a:t>
            </a:r>
            <a:r>
              <a:rPr b="1" dirty="0" err="1"/>
              <a:t>klɐ</a:t>
            </a:r>
            <a:r>
              <a:rPr b="1" dirty="0" err="1">
                <a:solidFill>
                  <a:schemeClr val="accent6">
                    <a:lumMod val="50000"/>
                  </a:schemeClr>
                </a:solidFill>
              </a:rPr>
              <a:t>ˈfu</a:t>
            </a:r>
            <a:r>
              <a:rPr dirty="0"/>
              <a:t>] e [</a:t>
            </a:r>
            <a:r>
              <a:rPr dirty="0" err="1"/>
              <a:t>ku</a:t>
            </a:r>
            <a:r>
              <a:rPr b="1" dirty="0" err="1"/>
              <a:t>flɐ</a:t>
            </a:r>
            <a:r>
              <a:rPr b="1" dirty="0" err="1">
                <a:solidFill>
                  <a:schemeClr val="accent6">
                    <a:lumMod val="50000"/>
                  </a:schemeClr>
                </a:solidFill>
              </a:rPr>
              <a:t>ˈpi</a:t>
            </a:r>
            <a:r>
              <a:rPr dirty="0"/>
              <a:t>] vs [</a:t>
            </a:r>
            <a:r>
              <a:rPr dirty="0" err="1"/>
              <a:t>fi</a:t>
            </a:r>
            <a:r>
              <a:rPr b="1" dirty="0" err="1">
                <a:solidFill>
                  <a:schemeClr val="accent6">
                    <a:lumMod val="50000"/>
                  </a:schemeClr>
                </a:solidFill>
              </a:rPr>
              <a:t>ˈku</a:t>
            </a:r>
            <a:r>
              <a:rPr b="1" dirty="0" err="1"/>
              <a:t>plɐ</a:t>
            </a:r>
            <a:r>
              <a:rPr dirty="0"/>
              <a:t>] e [</a:t>
            </a:r>
            <a:r>
              <a:rPr dirty="0" err="1"/>
              <a:t>ku</a:t>
            </a:r>
            <a:r>
              <a:rPr b="1" dirty="0" err="1">
                <a:solidFill>
                  <a:schemeClr val="accent6">
                    <a:lumMod val="50000"/>
                  </a:schemeClr>
                </a:solidFill>
              </a:rPr>
              <a:t>ˈpi</a:t>
            </a:r>
            <a:r>
              <a:rPr b="1" dirty="0" err="1"/>
              <a:t>flɐ</a:t>
            </a:r>
            <a:r>
              <a:rPr dirty="0"/>
              <a:t>])</a:t>
            </a:r>
          </a:p>
          <a:p>
            <a:pPr marL="1143000" lvl="2" indent="-228600">
              <a:spcBef>
                <a:spcPts val="1200"/>
              </a:spcBef>
              <a:defRPr sz="2400"/>
            </a:pPr>
            <a:r>
              <a:rPr dirty="0" err="1"/>
              <a:t>Restrições</a:t>
            </a:r>
            <a:r>
              <a:rPr dirty="0"/>
              <a:t> </a:t>
            </a:r>
            <a:r>
              <a:rPr dirty="0" err="1"/>
              <a:t>fonotáticas</a:t>
            </a:r>
            <a:r>
              <a:rPr dirty="0"/>
              <a:t> do PE:</a:t>
            </a:r>
          </a:p>
          <a:p>
            <a:pPr marL="1600200" lvl="3" indent="-228600">
              <a:spcBef>
                <a:spcPts val="1200"/>
              </a:spcBef>
              <a:defRPr sz="2400"/>
            </a:pPr>
            <a:r>
              <a:rPr dirty="0" err="1"/>
              <a:t>Apenas</a:t>
            </a:r>
            <a:r>
              <a:rPr dirty="0"/>
              <a:t> </a:t>
            </a:r>
            <a:r>
              <a:rPr dirty="0" err="1"/>
              <a:t>os</a:t>
            </a:r>
            <a:r>
              <a:rPr dirty="0"/>
              <a:t> </a:t>
            </a:r>
            <a:r>
              <a:rPr dirty="0" err="1"/>
              <a:t>itens</a:t>
            </a:r>
            <a:r>
              <a:rPr dirty="0"/>
              <a:t> </a:t>
            </a:r>
            <a:r>
              <a:rPr dirty="0" err="1"/>
              <a:t>terminados</a:t>
            </a:r>
            <a:r>
              <a:rPr dirty="0"/>
              <a:t> </a:t>
            </a:r>
            <a:r>
              <a:rPr dirty="0" err="1"/>
              <a:t>em</a:t>
            </a:r>
            <a:r>
              <a:rPr dirty="0"/>
              <a:t> [ɐ] e [u] </a:t>
            </a:r>
            <a:r>
              <a:rPr dirty="0" err="1"/>
              <a:t>podem</a:t>
            </a:r>
            <a:r>
              <a:rPr dirty="0"/>
              <a:t> </a:t>
            </a:r>
            <a:r>
              <a:rPr dirty="0" err="1"/>
              <a:t>ser</a:t>
            </a:r>
            <a:r>
              <a:rPr dirty="0"/>
              <a:t> </a:t>
            </a:r>
            <a:r>
              <a:rPr dirty="0" err="1"/>
              <a:t>trocaicos</a:t>
            </a:r>
            <a:r>
              <a:rPr dirty="0"/>
              <a:t>.</a:t>
            </a:r>
          </a:p>
          <a:p>
            <a:pPr marL="1600200" lvl="3" indent="-228600">
              <a:spcBef>
                <a:spcPts val="1200"/>
              </a:spcBef>
              <a:defRPr sz="2400"/>
            </a:pPr>
            <a:endParaRPr dirty="0"/>
          </a:p>
          <a:p>
            <a:pPr marL="1858960" lvl="3" indent="-487362" defTabSz="649287">
              <a:lnSpc>
                <a:spcPct val="120000"/>
              </a:lnSpc>
              <a:spcBef>
                <a:spcPts val="600"/>
              </a:spcBef>
              <a:defRPr sz="2400">
                <a:latin typeface="+mj-lt"/>
                <a:ea typeface="+mj-ea"/>
                <a:cs typeface="+mj-cs"/>
                <a:sym typeface="Helvetica"/>
              </a:defRPr>
            </a:pPr>
            <a:endParaRPr dirty="0"/>
          </a:p>
          <a:p>
            <a:pPr marL="0" lvl="4" indent="914400" defTabSz="649287">
              <a:lnSpc>
                <a:spcPct val="120000"/>
              </a:lnSpc>
              <a:spcBef>
                <a:spcPts val="600"/>
              </a:spcBef>
              <a:buSzTx/>
              <a:buNone/>
              <a:defRPr>
                <a:latin typeface="+mj-lt"/>
                <a:ea typeface="+mj-ea"/>
                <a:cs typeface="+mj-cs"/>
                <a:sym typeface="Helvetica"/>
              </a:defRPr>
            </a:pPr>
            <a:r>
              <a:rPr dirty="0"/>
              <a:t>40% dos </a:t>
            </a:r>
            <a:r>
              <a:rPr dirty="0" err="1"/>
              <a:t>polissíla</a:t>
            </a:r>
            <a:r>
              <a:rPr lang="pt-PT" dirty="0"/>
              <a:t>b</a:t>
            </a:r>
            <a:r>
              <a:rPr dirty="0" err="1"/>
              <a:t>os</a:t>
            </a:r>
            <a:r>
              <a:rPr dirty="0"/>
              <a:t> </a:t>
            </a:r>
            <a:r>
              <a:rPr dirty="0" err="1"/>
              <a:t>receberam</a:t>
            </a:r>
            <a:r>
              <a:rPr dirty="0"/>
              <a:t> o </a:t>
            </a:r>
            <a:r>
              <a:rPr dirty="0" err="1"/>
              <a:t>padrão</a:t>
            </a:r>
            <a:r>
              <a:rPr dirty="0"/>
              <a:t> </a:t>
            </a:r>
            <a:r>
              <a:rPr dirty="0" err="1"/>
              <a:t>acentual</a:t>
            </a:r>
            <a:r>
              <a:rPr dirty="0"/>
              <a:t> </a:t>
            </a:r>
            <a:r>
              <a:rPr dirty="0" err="1"/>
              <a:t>trocaico</a:t>
            </a:r>
            <a:endParaRPr dirty="0"/>
          </a:p>
        </p:txBody>
      </p:sp>
      <p:grpSp>
        <p:nvGrpSpPr>
          <p:cNvPr id="195" name="Group"/>
          <p:cNvGrpSpPr/>
          <p:nvPr/>
        </p:nvGrpSpPr>
        <p:grpSpPr>
          <a:xfrm>
            <a:off x="7701587" y="497210"/>
            <a:ext cx="2853158" cy="960656"/>
            <a:chOff x="0" y="0"/>
            <a:chExt cx="2853157" cy="960654"/>
          </a:xfrm>
        </p:grpSpPr>
        <p:sp>
          <p:nvSpPr>
            <p:cNvPr id="193"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94" name="image4.png" descr="image4.png"/>
            <p:cNvPicPr>
              <a:picLocks noChangeAspect="1"/>
            </p:cNvPicPr>
            <p:nvPr/>
          </p:nvPicPr>
          <p:blipFill>
            <a:blip r:embed="rId3"/>
            <a:stretch>
              <a:fillRect/>
            </a:stretch>
          </p:blipFill>
          <p:spPr>
            <a:xfrm>
              <a:off x="-1" y="0"/>
              <a:ext cx="2853159" cy="960655"/>
            </a:xfrm>
            <a:prstGeom prst="rect">
              <a:avLst/>
            </a:prstGeom>
            <a:ln w="12700" cap="flat">
              <a:noFill/>
              <a:miter lim="400000"/>
            </a:ln>
            <a:effectLst/>
          </p:spPr>
        </p:pic>
      </p:grpSp>
      <p:pic>
        <p:nvPicPr>
          <p:cNvPr id="196" name="MCj03710880000[1]" descr="MCj03710880000[1]"/>
          <p:cNvPicPr>
            <a:picLocks noChangeAspect="1"/>
          </p:cNvPicPr>
          <p:nvPr/>
        </p:nvPicPr>
        <p:blipFill>
          <a:blip r:embed="rId4"/>
          <a:stretch>
            <a:fillRect/>
          </a:stretch>
        </p:blipFill>
        <p:spPr>
          <a:xfrm>
            <a:off x="10199341" y="3887875"/>
            <a:ext cx="1978732" cy="1725715"/>
          </a:xfrm>
          <a:prstGeom prst="rect">
            <a:avLst/>
          </a:prstGeom>
          <a:ln w="12700">
            <a:miter lim="400000"/>
          </a:ln>
        </p:spPr>
      </p:pic>
      <p:sp>
        <p:nvSpPr>
          <p:cNvPr id="197" name="Arrow"/>
          <p:cNvSpPr/>
          <p:nvPr/>
        </p:nvSpPr>
        <p:spPr>
          <a:xfrm>
            <a:off x="189413" y="5574441"/>
            <a:ext cx="1270002" cy="656758"/>
          </a:xfrm>
          <a:prstGeom prst="rightArrow">
            <a:avLst>
              <a:gd name="adj1" fmla="val 25662"/>
              <a:gd name="adj2" fmla="val 106932"/>
            </a:avLst>
          </a:prstGeom>
          <a:solidFill>
            <a:srgbClr val="FFFFFF"/>
          </a:solidFill>
          <a:ln w="12700">
            <a:solidFill>
              <a:schemeClr val="accent1"/>
            </a:solidFill>
            <a:miter/>
          </a:ln>
        </p:spPr>
        <p:txBody>
          <a:bodyPr lIns="45718" tIns="45718" rIns="45718" bIns="45718" anchor="ctr"/>
          <a:lstStyle/>
          <a:p>
            <a:pPr>
              <a:defRPr>
                <a:latin typeface="+mn-lt"/>
                <a:ea typeface="+mn-ea"/>
                <a:cs typeface="+mn-cs"/>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92">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92">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9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92">
                                            <p:txEl>
                                              <p:pRg st="7" end="7"/>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2" nodeType="afterEffect">
                                  <p:stCondLst>
                                    <p:cond delay="0"/>
                                  </p:stCondLst>
                                  <p:iterate>
                                    <p:tmAbs val="0"/>
                                  </p:iterate>
                                  <p:childTnLst>
                                    <p:set>
                                      <p:cBhvr>
                                        <p:cTn id="22" fill="hold"/>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P spid="197"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he LITMUS-QU-NWR-EP"/>
          <p:cNvSpPr txBox="1">
            <a:spLocks noGrp="1"/>
          </p:cNvSpPr>
          <p:nvPr>
            <p:ph type="title"/>
          </p:nvPr>
        </p:nvSpPr>
        <p:spPr>
          <a:xfrm>
            <a:off x="838200" y="132301"/>
            <a:ext cx="10515600" cy="1325563"/>
          </a:xfrm>
          <a:prstGeom prst="rect">
            <a:avLst/>
          </a:prstGeom>
        </p:spPr>
        <p:txBody>
          <a:bodyPr/>
          <a:lstStyle/>
          <a:p>
            <a:r>
              <a:t>LITMUS-QU-NWR-EP</a:t>
            </a:r>
          </a:p>
        </p:txBody>
      </p:sp>
      <p:graphicFrame>
        <p:nvGraphicFramePr>
          <p:cNvPr id="202" name="Table"/>
          <p:cNvGraphicFramePr/>
          <p:nvPr/>
        </p:nvGraphicFramePr>
        <p:xfrm>
          <a:off x="484909" y="1149683"/>
          <a:ext cx="11222179" cy="5389880"/>
        </p:xfrm>
        <a:graphic>
          <a:graphicData uri="http://schemas.openxmlformats.org/drawingml/2006/table">
            <a:tbl>
              <a:tblPr>
                <a:tableStyleId>{4C3C2611-4C71-4FC5-86AE-919BDF0F9419}</a:tableStyleId>
              </a:tblPr>
              <a:tblGrid>
                <a:gridCol w="2244436">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2244436">
                  <a:extLst>
                    <a:ext uri="{9D8B030D-6E8A-4147-A177-3AD203B41FA5}">
                      <a16:colId xmlns:a16="http://schemas.microsoft.com/office/drawing/2014/main" val="20002"/>
                    </a:ext>
                  </a:extLst>
                </a:gridCol>
                <a:gridCol w="1883205">
                  <a:extLst>
                    <a:ext uri="{9D8B030D-6E8A-4147-A177-3AD203B41FA5}">
                      <a16:colId xmlns:a16="http://schemas.microsoft.com/office/drawing/2014/main" val="20003"/>
                    </a:ext>
                  </a:extLst>
                </a:gridCol>
                <a:gridCol w="2605666">
                  <a:extLst>
                    <a:ext uri="{9D8B030D-6E8A-4147-A177-3AD203B41FA5}">
                      <a16:colId xmlns:a16="http://schemas.microsoft.com/office/drawing/2014/main" val="20004"/>
                    </a:ext>
                  </a:extLst>
                </a:gridCol>
              </a:tblGrid>
              <a:tr h="387350">
                <a:tc>
                  <a:txBody>
                    <a:bodyPr/>
                    <a:lstStyle/>
                    <a:p>
                      <a:pPr algn="ctr">
                        <a:defRPr sz="1800"/>
                      </a:pPr>
                      <a:r>
                        <a:rPr sz="2400" b="1"/>
                        <a:t>CV</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com 1 CCV</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com 2 CCV</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com C#</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com CCV e C#</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extLst>
                  <a:ext uri="{0D108BD9-81ED-4DB2-BD59-A6C34878D82A}">
                    <a16:rowId xmlns:a16="http://schemas.microsoft.com/office/drawing/2014/main" val="10000"/>
                  </a:ext>
                </a:extLst>
              </a:tr>
              <a:tr h="339482">
                <a:tc>
                  <a:txBody>
                    <a:bodyPr/>
                    <a:lstStyle/>
                    <a:p>
                      <a:pPr algn="ctr">
                        <a:defRPr sz="1800"/>
                      </a:pPr>
                      <a:r>
                        <a:rPr sz="2400"/>
                        <a:t>lɐˈfi</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fli</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ˈflaplu</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fuk</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fluˈkif</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extLst>
                  <a:ext uri="{0D108BD9-81ED-4DB2-BD59-A6C34878D82A}">
                    <a16:rowId xmlns:a16="http://schemas.microsoft.com/office/drawing/2014/main" val="10001"/>
                  </a:ext>
                </a:extLst>
              </a:tr>
              <a:tr h="339482">
                <a:tc>
                  <a:txBody>
                    <a:bodyPr/>
                    <a:lstStyle/>
                    <a:p>
                      <a:pPr algn="ctr">
                        <a:defRPr sz="1800"/>
                      </a:pPr>
                      <a:r>
                        <a:rPr sz="2400"/>
                        <a:t>fɐˈku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ˈplaklu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paf</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kliˈfak</a:t>
                      </a: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2"/>
                  </a:ext>
                </a:extLst>
              </a:tr>
              <a:tr h="339482">
                <a:tc>
                  <a:txBody>
                    <a:bodyPr/>
                    <a:lstStyle/>
                    <a:p>
                      <a:pPr algn="ctr">
                        <a:defRPr sz="1800"/>
                      </a:pPr>
                      <a:r>
                        <a:rPr sz="2400"/>
                        <a:t>piˈlu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kup</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3"/>
                  </a:ext>
                </a:extLst>
              </a:tr>
              <a:tr h="339482">
                <a:tc>
                  <a:txBody>
                    <a:bodyPr/>
                    <a:lstStyle/>
                    <a:p>
                      <a:pPr algn="ctr">
                        <a:defRPr sz="1800"/>
                      </a:pPr>
                      <a:r>
                        <a:rPr sz="2400"/>
                        <a:t>kuˈpi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ˈflikɐ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puˈkif</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4"/>
                  </a:ext>
                </a:extLst>
              </a:tr>
              <a:tr h="339482">
                <a:tc>
                  <a:txBody>
                    <a:bodyPr/>
                    <a:lstStyle/>
                    <a:p>
                      <a:pPr algn="ctr">
                        <a:defRPr sz="1800"/>
                      </a:pPr>
                      <a:r>
                        <a:rPr sz="2400"/>
                        <a:t>pufɐˈki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fuˈpli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kɐˈfip</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5"/>
                  </a:ext>
                </a:extLst>
              </a:tr>
              <a:tr h="339482">
                <a:tc>
                  <a:txBody>
                    <a:bodyPr/>
                    <a:lstStyle/>
                    <a:p>
                      <a:pPr algn="ctr">
                        <a:defRPr sz="1800"/>
                      </a:pPr>
                      <a:r>
                        <a:rPr sz="2400"/>
                        <a:t>kifɐˈpu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piˈklu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pifɐˈkup</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6"/>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ˈplifu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kɐpuˈfik</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7"/>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fiˈkuplɐ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8"/>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fliˈpukɐ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9"/>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piklɐˈfu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0"/>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kliˈpɐfu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1"/>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kuflɐˈpi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2"/>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kuˈpiflɐ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3"/>
                  </a:ext>
                </a:extLst>
              </a:tr>
            </a:tbl>
          </a:graphicData>
        </a:graphic>
      </p:graphicFrame>
      <p:grpSp>
        <p:nvGrpSpPr>
          <p:cNvPr id="205" name="Group"/>
          <p:cNvGrpSpPr/>
          <p:nvPr/>
        </p:nvGrpSpPr>
        <p:grpSpPr>
          <a:xfrm>
            <a:off x="9197878" y="149234"/>
            <a:ext cx="2853158" cy="960654"/>
            <a:chOff x="0" y="0"/>
            <a:chExt cx="2853157" cy="960653"/>
          </a:xfrm>
        </p:grpSpPr>
        <p:sp>
          <p:nvSpPr>
            <p:cNvPr id="203" name="Rectangle"/>
            <p:cNvSpPr/>
            <p:nvPr/>
          </p:nvSpPr>
          <p:spPr>
            <a:xfrm>
              <a:off x="-1" y="0"/>
              <a:ext cx="2853158" cy="960654"/>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04" name="image4.png" descr="image4.png"/>
            <p:cNvPicPr>
              <a:picLocks noChangeAspect="1"/>
            </p:cNvPicPr>
            <p:nvPr/>
          </p:nvPicPr>
          <p:blipFill>
            <a:blip r:embed="rId3"/>
            <a:stretch>
              <a:fillRect/>
            </a:stretch>
          </p:blipFill>
          <p:spPr>
            <a:xfrm>
              <a:off x="-1" y="0"/>
              <a:ext cx="2853159" cy="960654"/>
            </a:xfrm>
            <a:prstGeom prst="rect">
              <a:avLst/>
            </a:prstGeom>
            <a:ln w="12700" cap="flat">
              <a:noFill/>
              <a:miter lim="400000"/>
            </a:ln>
            <a:effectLst/>
          </p:spPr>
        </p:pic>
      </p:grpSp>
      <p:sp>
        <p:nvSpPr>
          <p:cNvPr id="206" name="LI Items"/>
          <p:cNvSpPr txBox="1"/>
          <p:nvPr/>
        </p:nvSpPr>
        <p:spPr>
          <a:xfrm>
            <a:off x="7425687" y="546163"/>
            <a:ext cx="2082297" cy="444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b="1">
                <a:latin typeface="+mn-lt"/>
                <a:ea typeface="+mn-ea"/>
                <a:cs typeface="+mn-cs"/>
                <a:sym typeface="Calibri"/>
              </a:defRPr>
            </a:lvl1pPr>
          </a:lstStyle>
          <a:p>
            <a:r>
              <a:t>Itens LI</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he LITMUS-QU-NWR-EP"/>
          <p:cNvSpPr txBox="1">
            <a:spLocks noGrp="1"/>
          </p:cNvSpPr>
          <p:nvPr>
            <p:ph type="title"/>
          </p:nvPr>
        </p:nvSpPr>
        <p:spPr>
          <a:xfrm>
            <a:off x="838200" y="132301"/>
            <a:ext cx="10515600" cy="1325563"/>
          </a:xfrm>
          <a:prstGeom prst="rect">
            <a:avLst/>
          </a:prstGeom>
        </p:spPr>
        <p:txBody>
          <a:bodyPr/>
          <a:lstStyle/>
          <a:p>
            <a:r>
              <a:t>LITMUS-QU-NWR-EP</a:t>
            </a:r>
          </a:p>
        </p:txBody>
      </p:sp>
      <p:graphicFrame>
        <p:nvGraphicFramePr>
          <p:cNvPr id="211" name="Table"/>
          <p:cNvGraphicFramePr/>
          <p:nvPr/>
        </p:nvGraphicFramePr>
        <p:xfrm>
          <a:off x="484912" y="1653562"/>
          <a:ext cx="11222176" cy="4825634"/>
        </p:xfrm>
        <a:graphic>
          <a:graphicData uri="http://schemas.openxmlformats.org/drawingml/2006/table">
            <a:tbl>
              <a:tblPr>
                <a:tableStyleId>{4C3C2611-4C71-4FC5-86AE-919BDF0F9419}</a:tableStyleId>
              </a:tblPr>
              <a:tblGrid>
                <a:gridCol w="1603168">
                  <a:extLst>
                    <a:ext uri="{9D8B030D-6E8A-4147-A177-3AD203B41FA5}">
                      <a16:colId xmlns:a16="http://schemas.microsoft.com/office/drawing/2014/main" val="20000"/>
                    </a:ext>
                  </a:extLst>
                </a:gridCol>
                <a:gridCol w="1603168">
                  <a:extLst>
                    <a:ext uri="{9D8B030D-6E8A-4147-A177-3AD203B41FA5}">
                      <a16:colId xmlns:a16="http://schemas.microsoft.com/office/drawing/2014/main" val="20001"/>
                    </a:ext>
                  </a:extLst>
                </a:gridCol>
                <a:gridCol w="1603168">
                  <a:extLst>
                    <a:ext uri="{9D8B030D-6E8A-4147-A177-3AD203B41FA5}">
                      <a16:colId xmlns:a16="http://schemas.microsoft.com/office/drawing/2014/main" val="20002"/>
                    </a:ext>
                  </a:extLst>
                </a:gridCol>
                <a:gridCol w="1603168">
                  <a:extLst>
                    <a:ext uri="{9D8B030D-6E8A-4147-A177-3AD203B41FA5}">
                      <a16:colId xmlns:a16="http://schemas.microsoft.com/office/drawing/2014/main" val="20003"/>
                    </a:ext>
                  </a:extLst>
                </a:gridCol>
                <a:gridCol w="1603168">
                  <a:extLst>
                    <a:ext uri="{9D8B030D-6E8A-4147-A177-3AD203B41FA5}">
                      <a16:colId xmlns:a16="http://schemas.microsoft.com/office/drawing/2014/main" val="20004"/>
                    </a:ext>
                  </a:extLst>
                </a:gridCol>
                <a:gridCol w="1603168">
                  <a:extLst>
                    <a:ext uri="{9D8B030D-6E8A-4147-A177-3AD203B41FA5}">
                      <a16:colId xmlns:a16="http://schemas.microsoft.com/office/drawing/2014/main" val="20005"/>
                    </a:ext>
                  </a:extLst>
                </a:gridCol>
                <a:gridCol w="1603168">
                  <a:extLst>
                    <a:ext uri="{9D8B030D-6E8A-4147-A177-3AD203B41FA5}">
                      <a16:colId xmlns:a16="http://schemas.microsoft.com/office/drawing/2014/main" val="20006"/>
                    </a:ext>
                  </a:extLst>
                </a:gridCol>
              </a:tblGrid>
              <a:tr h="438694">
                <a:tc>
                  <a:txBody>
                    <a:bodyPr/>
                    <a:lstStyle/>
                    <a:p>
                      <a:pPr algn="ctr">
                        <a:defRPr sz="1800"/>
                      </a:pPr>
                      <a:r>
                        <a:rPr sz="2400" b="1"/>
                        <a:t>{l,s}#</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{l,s}.C</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CCVC# </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CVG</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CVGs</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#sC</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#sC+</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extLst>
                  <a:ext uri="{0D108BD9-81ED-4DB2-BD59-A6C34878D82A}">
                    <a16:rowId xmlns:a16="http://schemas.microsoft.com/office/drawing/2014/main" val="10000"/>
                  </a:ext>
                </a:extLst>
              </a:tr>
              <a:tr h="438694">
                <a:tc>
                  <a:txBody>
                    <a:bodyPr/>
                    <a:lstStyle/>
                    <a:p>
                      <a:pPr algn="ctr">
                        <a:defRPr sz="2400"/>
                      </a:pPr>
                      <a:r>
                        <a:rPr dirty="0" err="1"/>
                        <a:t>faɫ</a:t>
                      </a:r>
                      <a:endParaRPr dirty="0"/>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ˈfiɫpɐ</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fluʃ</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kiw</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kiwʃ</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ʃpu</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ʃˈpaf</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extLst>
                  <a:ext uri="{0D108BD9-81ED-4DB2-BD59-A6C34878D82A}">
                    <a16:rowId xmlns:a16="http://schemas.microsoft.com/office/drawing/2014/main" val="10001"/>
                  </a:ext>
                </a:extLst>
              </a:tr>
              <a:tr h="438694">
                <a:tc>
                  <a:txBody>
                    <a:bodyPr/>
                    <a:lstStyle/>
                    <a:p>
                      <a:pPr algn="ctr">
                        <a:defRPr sz="1800"/>
                      </a:pPr>
                      <a:r>
                        <a:rPr sz="2400"/>
                        <a:t>kaʃ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ˈfiʃkɐ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fluk</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err="1"/>
                        <a:t>faw</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fawʃ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err="1"/>
                        <a:t>ʃˈpaku</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ʃˈkap</a:t>
                      </a: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2"/>
                  </a:ext>
                </a:extLst>
              </a:tr>
              <a:tr h="438694">
                <a:tc>
                  <a:txBody>
                    <a:bodyPr/>
                    <a:lstStyle/>
                    <a:p>
                      <a:pPr algn="ctr">
                        <a:defRPr sz="1800"/>
                      </a:pPr>
                      <a:r>
                        <a:rPr sz="2400"/>
                        <a:t>fiˈpuɫ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a:t>ˈ</a:t>
                      </a:r>
                      <a:r>
                        <a:rPr sz="2400" dirty="0" err="1"/>
                        <a:t>piɫfu</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plal</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err="1"/>
                        <a:t>klaw</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klawʃ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err="1"/>
                        <a:t>ʃˈkafu</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ʃˈplu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3"/>
                  </a:ext>
                </a:extLst>
              </a:tr>
              <a:tr h="438694">
                <a:tc>
                  <a:txBody>
                    <a:bodyPr/>
                    <a:lstStyle/>
                    <a:p>
                      <a:pPr algn="ctr">
                        <a:defRPr sz="1800"/>
                      </a:pPr>
                      <a:r>
                        <a:rPr sz="2400"/>
                        <a:t>ˈfipuʃ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a:t>ˈ</a:t>
                      </a:r>
                      <a:r>
                        <a:rPr sz="2400" dirty="0" err="1"/>
                        <a:t>kiʃpɐ</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klaf</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pliw</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pliwʃ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ʃpɐkiˈfu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dirty="0" err="1"/>
                        <a:t>ʃˈklu</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4"/>
                  </a:ext>
                </a:extLst>
              </a:tr>
              <a:tr h="438694">
                <a:tc>
                  <a:txBody>
                    <a:bodyPr/>
                    <a:lstStyle/>
                    <a:p>
                      <a:pPr algn="ctr">
                        <a:defRPr sz="2400"/>
                      </a:pPr>
                      <a:r>
                        <a:t>kuˈfaɫ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fikuʃˈpɐ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kliɫ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ʃkɐpuˈfi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5"/>
                  </a:ext>
                </a:extLst>
              </a:tr>
              <a:tr h="438694">
                <a:tc>
                  <a:txBody>
                    <a:bodyPr/>
                    <a:lstStyle/>
                    <a:p>
                      <a:pPr algn="ctr">
                        <a:defRPr sz="1800"/>
                      </a:pPr>
                      <a:r>
                        <a:rPr sz="2400" dirty="0"/>
                        <a:t>ˈ</a:t>
                      </a:r>
                      <a:r>
                        <a:rPr sz="2400" dirty="0" err="1"/>
                        <a:t>kifuʃ</a:t>
                      </a:r>
                      <a:endParaRPr sz="2400"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pɐfuʃˈki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kliʃ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6"/>
                  </a:ext>
                </a:extLst>
              </a:tr>
              <a:tr h="438694">
                <a:tc>
                  <a:txBody>
                    <a:bodyPr/>
                    <a:lstStyle/>
                    <a:p>
                      <a:pPr algn="ctr">
                        <a:defRPr sz="1800"/>
                      </a:pPr>
                      <a:r>
                        <a:rPr sz="2400"/>
                        <a:t>fɐkuˈpiɫ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kufaɫˈpi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l">
                        <a:defRPr sz="18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7"/>
                  </a:ext>
                </a:extLst>
              </a:tr>
              <a:tr h="438694">
                <a:tc>
                  <a:txBody>
                    <a:bodyPr/>
                    <a:lstStyle/>
                    <a:p>
                      <a:pPr algn="ctr">
                        <a:defRPr sz="1800"/>
                      </a:pPr>
                      <a:r>
                        <a:rPr sz="2400"/>
                        <a:t>pɐkiˈfaɫ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kupaɫˈfi</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l">
                        <a:defRPr sz="18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8"/>
                  </a:ext>
                </a:extLst>
              </a:tr>
              <a:tr h="438694">
                <a:tc>
                  <a:txBody>
                    <a:bodyPr/>
                    <a:lstStyle/>
                    <a:p>
                      <a:pPr algn="ctr">
                        <a:defRPr sz="1800"/>
                      </a:pPr>
                      <a:r>
                        <a:rPr sz="2400"/>
                        <a:t>piˈfukɐʃ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9"/>
                  </a:ext>
                </a:extLst>
              </a:tr>
              <a:tr h="438694">
                <a:tc>
                  <a:txBody>
                    <a:bodyPr/>
                    <a:lstStyle/>
                    <a:p>
                      <a:pPr algn="ctr">
                        <a:defRPr sz="1800"/>
                      </a:pPr>
                      <a:r>
                        <a:rPr sz="2400"/>
                        <a:t>kiˈfapuʃ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dirty="0"/>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0"/>
                  </a:ext>
                </a:extLst>
              </a:tr>
            </a:tbl>
          </a:graphicData>
        </a:graphic>
      </p:graphicFrame>
      <p:grpSp>
        <p:nvGrpSpPr>
          <p:cNvPr id="214" name="Group"/>
          <p:cNvGrpSpPr/>
          <p:nvPr/>
        </p:nvGrpSpPr>
        <p:grpSpPr>
          <a:xfrm>
            <a:off x="9096278" y="132300"/>
            <a:ext cx="2853158" cy="960655"/>
            <a:chOff x="0" y="0"/>
            <a:chExt cx="2853157" cy="960654"/>
          </a:xfrm>
        </p:grpSpPr>
        <p:sp>
          <p:nvSpPr>
            <p:cNvPr id="212"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13"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
        <p:nvSpPr>
          <p:cNvPr id="215" name="LD Items"/>
          <p:cNvSpPr txBox="1"/>
          <p:nvPr/>
        </p:nvSpPr>
        <p:spPr>
          <a:xfrm>
            <a:off x="7425687" y="546163"/>
            <a:ext cx="2082297" cy="444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b="1">
                <a:latin typeface="+mn-lt"/>
                <a:ea typeface="+mn-ea"/>
                <a:cs typeface="+mn-cs"/>
                <a:sym typeface="Calibri"/>
              </a:defRPr>
            </a:lvl1pPr>
          </a:lstStyle>
          <a:p>
            <a:r>
              <a:t>Itens LD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Objective"/>
          <p:cNvSpPr txBox="1">
            <a:spLocks noGrp="1"/>
          </p:cNvSpPr>
          <p:nvPr>
            <p:ph type="ctrTitle"/>
          </p:nvPr>
        </p:nvSpPr>
        <p:spPr>
          <a:prstGeom prst="rect">
            <a:avLst/>
          </a:prstGeom>
        </p:spPr>
        <p:txBody>
          <a:bodyPr/>
          <a:lstStyle/>
          <a:p>
            <a:r>
              <a:t>Objetivo</a:t>
            </a:r>
          </a:p>
        </p:txBody>
      </p:sp>
      <p:sp>
        <p:nvSpPr>
          <p:cNvPr id="218" name="To determine how monolingual typical EP children perform at LITMUS-QU-NWR-EP"/>
          <p:cNvSpPr txBox="1">
            <a:spLocks noGrp="1"/>
          </p:cNvSpPr>
          <p:nvPr>
            <p:ph type="subTitle" sz="half" idx="1"/>
          </p:nvPr>
        </p:nvSpPr>
        <p:spPr>
          <a:xfrm>
            <a:off x="728132" y="3602037"/>
            <a:ext cx="10735735" cy="1655762"/>
          </a:xfrm>
          <a:prstGeom prst="rect">
            <a:avLst/>
          </a:prstGeom>
        </p:spPr>
        <p:txBody>
          <a:bodyPr/>
          <a:lstStyle>
            <a:lvl1pPr>
              <a:defRPr sz="3200"/>
            </a:lvl1pPr>
          </a:lstStyle>
          <a:p>
            <a:r>
              <a:t>Avaliar o desempenho de crianças portuguesas monolingues no teste LITMUS-QU-NWR-EP</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ʃˈpaku]"/>
          <p:cNvSpPr txBox="1"/>
          <p:nvPr/>
        </p:nvSpPr>
        <p:spPr>
          <a:xfrm>
            <a:off x="8604738" y="5616659"/>
            <a:ext cx="1194374" cy="2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600">
                <a:latin typeface="+mn-lt"/>
                <a:ea typeface="+mn-ea"/>
                <a:cs typeface="+mn-cs"/>
                <a:sym typeface="Calibri"/>
              </a:defRPr>
            </a:lvl1pPr>
          </a:lstStyle>
          <a:p>
            <a:r>
              <a:rPr dirty="0"/>
              <a:t>[</a:t>
            </a:r>
            <a:r>
              <a:rPr dirty="0" err="1"/>
              <a:t>ʃˈpaku</a:t>
            </a:r>
            <a:r>
              <a:rPr dirty="0"/>
              <a:t>]</a:t>
            </a:r>
          </a:p>
        </p:txBody>
      </p:sp>
      <p:sp>
        <p:nvSpPr>
          <p:cNvPr id="223" name="[ˈplaklu]"/>
          <p:cNvSpPr txBox="1"/>
          <p:nvPr/>
        </p:nvSpPr>
        <p:spPr>
          <a:xfrm>
            <a:off x="3934469" y="5614327"/>
            <a:ext cx="1194374" cy="2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600">
                <a:latin typeface="+mn-lt"/>
                <a:ea typeface="+mn-ea"/>
                <a:cs typeface="+mn-cs"/>
                <a:sym typeface="Calibri"/>
              </a:defRPr>
            </a:lvl1pPr>
          </a:lstStyle>
          <a:p>
            <a:r>
              <a:t>[ˈplaklu]</a:t>
            </a:r>
          </a:p>
        </p:txBody>
      </p:sp>
      <p:sp>
        <p:nvSpPr>
          <p:cNvPr id="224" name="[piklɐˈfu]"/>
          <p:cNvSpPr txBox="1"/>
          <p:nvPr/>
        </p:nvSpPr>
        <p:spPr>
          <a:xfrm>
            <a:off x="2376047" y="5617409"/>
            <a:ext cx="1194375" cy="2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600">
                <a:latin typeface="+mn-lt"/>
                <a:ea typeface="+mn-ea"/>
                <a:cs typeface="+mn-cs"/>
                <a:sym typeface="Calibri"/>
              </a:defRPr>
            </a:lvl1pPr>
          </a:lstStyle>
          <a:p>
            <a:r>
              <a:t>[piklɐˈfu]</a:t>
            </a:r>
          </a:p>
        </p:txBody>
      </p:sp>
      <p:sp>
        <p:nvSpPr>
          <p:cNvPr id="225" name="[ˈfawʃ]"/>
          <p:cNvSpPr txBox="1"/>
          <p:nvPr/>
        </p:nvSpPr>
        <p:spPr>
          <a:xfrm>
            <a:off x="5465097" y="5616659"/>
            <a:ext cx="1194375" cy="2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600">
                <a:latin typeface="+mn-lt"/>
                <a:ea typeface="+mn-ea"/>
                <a:cs typeface="+mn-cs"/>
                <a:sym typeface="Calibri"/>
              </a:defRPr>
            </a:lvl1pPr>
          </a:lstStyle>
          <a:p>
            <a:r>
              <a:rPr dirty="0"/>
              <a:t>[ˈ</a:t>
            </a:r>
            <a:r>
              <a:rPr dirty="0" err="1"/>
              <a:t>fawʃ</a:t>
            </a:r>
            <a:r>
              <a:rPr dirty="0"/>
              <a:t>]</a:t>
            </a:r>
          </a:p>
        </p:txBody>
      </p:sp>
      <p:sp>
        <p:nvSpPr>
          <p:cNvPr id="226" name="[ˈpiɫfu]"/>
          <p:cNvSpPr txBox="1"/>
          <p:nvPr/>
        </p:nvSpPr>
        <p:spPr>
          <a:xfrm>
            <a:off x="7034917" y="5597662"/>
            <a:ext cx="1194375" cy="277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600">
                <a:latin typeface="+mn-lt"/>
                <a:ea typeface="+mn-ea"/>
                <a:cs typeface="+mn-cs"/>
                <a:sym typeface="Calibri"/>
              </a:defRPr>
            </a:lvl1pPr>
          </a:lstStyle>
          <a:p>
            <a:r>
              <a:rPr dirty="0"/>
              <a:t>[ˈ</a:t>
            </a:r>
            <a:r>
              <a:rPr dirty="0" err="1"/>
              <a:t>piɫfu</a:t>
            </a:r>
            <a:r>
              <a:rPr dirty="0"/>
              <a:t>]</a:t>
            </a:r>
          </a:p>
        </p:txBody>
      </p:sp>
      <p:sp>
        <p:nvSpPr>
          <p:cNvPr id="227" name="Apresentação PowerPoint com gravação dos estímulos áudios…"/>
          <p:cNvSpPr txBox="1"/>
          <p:nvPr/>
        </p:nvSpPr>
        <p:spPr>
          <a:xfrm>
            <a:off x="1944686" y="1571512"/>
            <a:ext cx="9256217" cy="1115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p>
            <a:pPr marL="324908" indent="-324908" defTabSz="456529">
              <a:lnSpc>
                <a:spcPct val="120000"/>
              </a:lnSpc>
              <a:spcBef>
                <a:spcPts val="400"/>
              </a:spcBef>
              <a:buSzPct val="100000"/>
              <a:buFont typeface="Arial"/>
              <a:buChar char="•"/>
              <a:defRPr sz="2800" i="1">
                <a:latin typeface="+mn-lt"/>
                <a:ea typeface="+mn-ea"/>
                <a:cs typeface="+mn-cs"/>
                <a:sym typeface="Calibri"/>
              </a:defRPr>
            </a:pPr>
            <a:r>
              <a:rPr dirty="0" err="1"/>
              <a:t>Apresentação</a:t>
            </a:r>
            <a:r>
              <a:rPr dirty="0"/>
              <a:t> PowerPoint </a:t>
            </a:r>
            <a:r>
              <a:rPr i="0" dirty="0"/>
              <a:t>com </a:t>
            </a:r>
            <a:r>
              <a:rPr i="0" dirty="0" err="1"/>
              <a:t>gravação</a:t>
            </a:r>
            <a:r>
              <a:rPr i="0" dirty="0"/>
              <a:t> dos </a:t>
            </a:r>
            <a:r>
              <a:rPr i="0" dirty="0" err="1"/>
              <a:t>estímulos</a:t>
            </a:r>
            <a:r>
              <a:rPr i="0" dirty="0"/>
              <a:t> </a:t>
            </a:r>
            <a:r>
              <a:rPr i="0" dirty="0" err="1"/>
              <a:t>áudio</a:t>
            </a:r>
            <a:endParaRPr i="0" dirty="0"/>
          </a:p>
          <a:p>
            <a:pPr marL="324908" indent="-324908" defTabSz="456529">
              <a:lnSpc>
                <a:spcPct val="120000"/>
              </a:lnSpc>
              <a:spcBef>
                <a:spcPts val="400"/>
              </a:spcBef>
              <a:buSzPct val="100000"/>
              <a:buFont typeface="Arial"/>
              <a:buChar char="•"/>
              <a:defRPr sz="2800">
                <a:latin typeface="+mn-lt"/>
                <a:ea typeface="+mn-ea"/>
                <a:cs typeface="+mn-cs"/>
                <a:sym typeface="Calibri"/>
              </a:defRPr>
            </a:pPr>
            <a:r>
              <a:rPr dirty="0" err="1"/>
              <a:t>Duração</a:t>
            </a:r>
            <a:r>
              <a:rPr dirty="0"/>
              <a:t> de </a:t>
            </a:r>
            <a:r>
              <a:rPr dirty="0" err="1"/>
              <a:t>cerca</a:t>
            </a:r>
            <a:r>
              <a:rPr dirty="0"/>
              <a:t> de 5mns</a:t>
            </a:r>
          </a:p>
        </p:txBody>
      </p:sp>
      <p:sp>
        <p:nvSpPr>
          <p:cNvPr id="228" name="LITMUS-NWR-EP"/>
          <p:cNvSpPr txBox="1"/>
          <p:nvPr/>
        </p:nvSpPr>
        <p:spPr>
          <a:xfrm>
            <a:off x="1524364" y="181107"/>
            <a:ext cx="9143636" cy="612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814" tIns="45814" rIns="45814" bIns="45814">
            <a:spAutoFit/>
          </a:bodyPr>
          <a:lstStyle>
            <a:lvl1pPr algn="ctr" defTabSz="642937">
              <a:defRPr sz="3400" b="1">
                <a:uFill>
                  <a:solidFill>
                    <a:srgbClr val="FFFFFF"/>
                  </a:solidFill>
                </a:uFill>
              </a:defRPr>
            </a:lvl1pPr>
          </a:lstStyle>
          <a:p>
            <a:r>
              <a:t>LITMUS-QU-NWR-EP</a:t>
            </a:r>
          </a:p>
        </p:txBody>
      </p:sp>
      <p:pic>
        <p:nvPicPr>
          <p:cNvPr id="229" name="MCj03710880000[1]" descr="MCj03710880000[1]"/>
          <p:cNvPicPr>
            <a:picLocks noChangeAspect="1"/>
          </p:cNvPicPr>
          <p:nvPr/>
        </p:nvPicPr>
        <p:blipFill>
          <a:blip r:embed="rId2"/>
          <a:stretch>
            <a:fillRect/>
          </a:stretch>
        </p:blipFill>
        <p:spPr>
          <a:xfrm>
            <a:off x="10657697" y="-30916"/>
            <a:ext cx="1391296" cy="1213393"/>
          </a:xfrm>
          <a:prstGeom prst="rect">
            <a:avLst/>
          </a:prstGeom>
          <a:ln w="12700">
            <a:miter lim="400000"/>
          </a:ln>
        </p:spPr>
      </p:pic>
      <p:pic>
        <p:nvPicPr>
          <p:cNvPr id="230" name="Screen Shot 2018-04-06 at 14.17.18.png" descr="Screen Shot 2018-04-06 at 14.17.18.png"/>
          <p:cNvPicPr>
            <a:picLocks noChangeAspect="1"/>
          </p:cNvPicPr>
          <p:nvPr/>
        </p:nvPicPr>
        <p:blipFill>
          <a:blip r:embed="rId3"/>
          <a:stretch>
            <a:fillRect/>
          </a:stretch>
        </p:blipFill>
        <p:spPr>
          <a:xfrm>
            <a:off x="2242248" y="2936930"/>
            <a:ext cx="2887509" cy="2598759"/>
          </a:xfrm>
          <a:prstGeom prst="rect">
            <a:avLst/>
          </a:prstGeom>
          <a:ln w="12700">
            <a:miter lim="400000"/>
          </a:ln>
        </p:spPr>
      </p:pic>
      <p:pic>
        <p:nvPicPr>
          <p:cNvPr id="231" name="Screen Shot 2018-04-06 at 14.14.15.png" descr="Screen Shot 2018-04-06 at 14.14.15.png"/>
          <p:cNvPicPr>
            <a:picLocks noChangeAspect="1"/>
          </p:cNvPicPr>
          <p:nvPr/>
        </p:nvPicPr>
        <p:blipFill>
          <a:blip r:embed="rId4"/>
          <a:stretch>
            <a:fillRect/>
          </a:stretch>
        </p:blipFill>
        <p:spPr>
          <a:xfrm>
            <a:off x="6616258" y="2936930"/>
            <a:ext cx="3054318" cy="259875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LITMUS-NWR-EP"/>
          <p:cNvSpPr txBox="1"/>
          <p:nvPr/>
        </p:nvSpPr>
        <p:spPr>
          <a:xfrm>
            <a:off x="1524364" y="181107"/>
            <a:ext cx="9143636" cy="612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814" tIns="45814" rIns="45814" bIns="45814">
            <a:spAutoFit/>
          </a:bodyPr>
          <a:lstStyle>
            <a:lvl1pPr algn="ctr" defTabSz="642937">
              <a:defRPr sz="3400" b="1">
                <a:uFill>
                  <a:solidFill>
                    <a:srgbClr val="FFFFFF"/>
                  </a:solidFill>
                </a:uFill>
              </a:defRPr>
            </a:lvl1pPr>
          </a:lstStyle>
          <a:p>
            <a:r>
              <a:t>LITMUS-QU-NWR-EP</a:t>
            </a:r>
          </a:p>
        </p:txBody>
      </p:sp>
      <p:sp>
        <p:nvSpPr>
          <p:cNvPr id="234" name="Estudo piloto (Catarino et al., 2021)"/>
          <p:cNvSpPr txBox="1"/>
          <p:nvPr/>
        </p:nvSpPr>
        <p:spPr>
          <a:xfrm>
            <a:off x="1896221" y="987768"/>
            <a:ext cx="8303360" cy="432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5" tIns="32145" rIns="32145" bIns="32145">
            <a:spAutoFit/>
          </a:bodyPr>
          <a:lstStyle/>
          <a:p>
            <a:pPr defTabSz="456529">
              <a:lnSpc>
                <a:spcPct val="120000"/>
              </a:lnSpc>
              <a:spcBef>
                <a:spcPts val="400"/>
              </a:spcBef>
              <a:defRPr sz="2400" b="1"/>
            </a:pPr>
            <a:r>
              <a:t>Estudo piloto </a:t>
            </a:r>
            <a:r>
              <a:rPr sz="1600" b="0"/>
              <a:t>(Catarino, 2020; Catarino et al., 2021)</a:t>
            </a:r>
          </a:p>
        </p:txBody>
      </p:sp>
      <p:grpSp>
        <p:nvGrpSpPr>
          <p:cNvPr id="237" name="Group"/>
          <p:cNvGrpSpPr/>
          <p:nvPr/>
        </p:nvGrpSpPr>
        <p:grpSpPr>
          <a:xfrm>
            <a:off x="429208" y="1455106"/>
            <a:ext cx="11532639" cy="5221788"/>
            <a:chOff x="0" y="0"/>
            <a:chExt cx="11532637" cy="5221786"/>
          </a:xfrm>
        </p:grpSpPr>
        <p:sp>
          <p:nvSpPr>
            <p:cNvPr id="235" name="Rounded Rectangle"/>
            <p:cNvSpPr/>
            <p:nvPr/>
          </p:nvSpPr>
          <p:spPr>
            <a:xfrm>
              <a:off x="0" y="0"/>
              <a:ext cx="11532637" cy="5221786"/>
            </a:xfrm>
            <a:prstGeom prst="roundRect">
              <a:avLst>
                <a:gd name="adj" fmla="val 7500"/>
              </a:avLst>
            </a:prstGeom>
            <a:solidFill>
              <a:schemeClr val="accent5"/>
            </a:solidFill>
            <a:ln w="12700" cap="flat">
              <a:noFill/>
              <a:miter lim="400000"/>
            </a:ln>
            <a:effectLst/>
          </p:spPr>
          <p:txBody>
            <a:bodyPr wrap="square" lIns="45718" tIns="45718" rIns="45718" bIns="45718" numCol="1" anchor="t">
              <a:noAutofit/>
            </a:bodyPr>
            <a:lstStyle/>
            <a:p>
              <a:pPr algn="ctr" defTabSz="642937">
                <a:defRPr sz="3200">
                  <a:latin typeface="+mn-lt"/>
                  <a:ea typeface="+mn-ea"/>
                  <a:cs typeface="+mn-cs"/>
                  <a:sym typeface="Calibri"/>
                </a:defRPr>
              </a:pPr>
              <a:endParaRPr/>
            </a:p>
          </p:txBody>
        </p:sp>
        <p:sp>
          <p:nvSpPr>
            <p:cNvPr id="236" name="Amostra…"/>
            <p:cNvSpPr txBox="1"/>
            <p:nvPr/>
          </p:nvSpPr>
          <p:spPr>
            <a:xfrm>
              <a:off x="347793" y="282456"/>
              <a:ext cx="10837050" cy="46815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145" tIns="32145" rIns="32145" bIns="32145" numCol="1" anchor="t">
              <a:spAutoFit/>
            </a:bodyPr>
            <a:lstStyle/>
            <a:p>
              <a:pPr algn="ctr" defTabSz="642937">
                <a:defRPr sz="2800" b="1">
                  <a:solidFill>
                    <a:srgbClr val="FFFFFF"/>
                  </a:solidFill>
                </a:defRPr>
              </a:pPr>
              <a:r>
                <a:rPr dirty="0" err="1"/>
                <a:t>Amostra</a:t>
              </a:r>
              <a:r>
                <a:rPr dirty="0"/>
                <a:t> </a:t>
              </a:r>
              <a:endParaRPr sz="1600" dirty="0"/>
            </a:p>
            <a:p>
              <a:pPr algn="ctr" defTabSz="642937">
                <a:defRPr sz="2400" i="1">
                  <a:solidFill>
                    <a:srgbClr val="FFFFFF"/>
                  </a:solidFill>
                </a:defRPr>
              </a:pPr>
              <a:r>
                <a:rPr dirty="0"/>
                <a:t>n</a:t>
              </a:r>
              <a:r>
                <a:rPr i="0" dirty="0"/>
                <a:t> = 21</a:t>
              </a:r>
              <a:endParaRPr b="1" dirty="0"/>
            </a:p>
            <a:p>
              <a:pPr defTabSz="642937">
                <a:defRPr sz="2400" b="1">
                  <a:solidFill>
                    <a:srgbClr val="203864"/>
                  </a:solidFill>
                </a:defRPr>
              </a:pPr>
              <a:r>
                <a:rPr dirty="0" err="1"/>
                <a:t>Grupo</a:t>
              </a:r>
              <a:r>
                <a:rPr dirty="0"/>
                <a:t> 1</a:t>
              </a:r>
            </a:p>
            <a:p>
              <a:pPr lvl="1" indent="228600" defTabSz="642937">
                <a:defRPr sz="2400"/>
              </a:pPr>
              <a:r>
                <a:rPr dirty="0"/>
                <a:t>n = 9; [5;08 - 6;04]</a:t>
              </a:r>
              <a:endParaRPr i="1" dirty="0"/>
            </a:p>
            <a:p>
              <a:pPr lvl="1" indent="228600" defTabSz="642937">
                <a:defRPr sz="2400"/>
              </a:pPr>
              <a:r>
                <a:rPr dirty="0" err="1"/>
                <a:t>Idade</a:t>
              </a:r>
              <a:r>
                <a:rPr dirty="0"/>
                <a:t> </a:t>
              </a:r>
              <a:r>
                <a:rPr dirty="0" err="1"/>
                <a:t>pré</a:t>
              </a:r>
              <a:r>
                <a:rPr dirty="0"/>
                <a:t>-escolar; </a:t>
              </a:r>
              <a:r>
                <a:rPr dirty="0" err="1"/>
                <a:t>nenhum</a:t>
              </a:r>
              <a:r>
                <a:rPr dirty="0"/>
                <a:t> </a:t>
              </a:r>
              <a:r>
                <a:rPr dirty="0" err="1"/>
                <a:t>contacto</a:t>
              </a:r>
              <a:r>
                <a:rPr dirty="0"/>
                <a:t> formal com PP</a:t>
              </a:r>
              <a:endParaRPr sz="1600" dirty="0"/>
            </a:p>
            <a:p>
              <a:pPr lvl="1" indent="228600" defTabSz="642937">
                <a:defRPr sz="2400"/>
              </a:pPr>
              <a:endParaRPr sz="1600" dirty="0"/>
            </a:p>
            <a:p>
              <a:pPr defTabSz="642937">
                <a:defRPr sz="2400" b="1">
                  <a:solidFill>
                    <a:srgbClr val="203864"/>
                  </a:solidFill>
                </a:defRPr>
              </a:pPr>
              <a:r>
                <a:rPr dirty="0" err="1"/>
                <a:t>Grupo</a:t>
              </a:r>
              <a:r>
                <a:rPr dirty="0"/>
                <a:t> 2</a:t>
              </a:r>
            </a:p>
            <a:p>
              <a:pPr lvl="1" indent="228600" defTabSz="642937">
                <a:defRPr sz="2400" i="1"/>
              </a:pPr>
              <a:r>
                <a:rPr dirty="0"/>
                <a:t>n</a:t>
              </a:r>
              <a:r>
                <a:rPr i="0" dirty="0"/>
                <a:t> = 12; [7;05 - 8;03]</a:t>
              </a:r>
              <a:endParaRPr sz="1600" dirty="0"/>
            </a:p>
            <a:p>
              <a:pPr lvl="1" indent="228600" defTabSz="642937">
                <a:defRPr sz="2400"/>
              </a:pPr>
              <a:r>
                <a:rPr dirty="0"/>
                <a:t>1º </a:t>
              </a:r>
              <a:r>
                <a:rPr dirty="0" err="1"/>
                <a:t>ciclo</a:t>
              </a:r>
              <a:r>
                <a:rPr dirty="0"/>
                <a:t> (2º </a:t>
              </a:r>
              <a:r>
                <a:rPr dirty="0" err="1"/>
                <a:t>ano</a:t>
              </a:r>
              <a:r>
                <a:rPr dirty="0"/>
                <a:t>); </a:t>
              </a:r>
              <a:r>
                <a:rPr dirty="0" err="1"/>
                <a:t>contacto</a:t>
              </a:r>
              <a:r>
                <a:rPr dirty="0"/>
                <a:t> formal com PP</a:t>
              </a:r>
              <a:endParaRPr sz="1600" dirty="0"/>
            </a:p>
            <a:p>
              <a:pPr lvl="1" indent="228600" defTabSz="642937">
                <a:defRPr sz="2400"/>
              </a:pPr>
              <a:endParaRPr sz="1600" dirty="0"/>
            </a:p>
            <a:p>
              <a:pPr defTabSz="642937">
                <a:defRPr sz="2400" b="1">
                  <a:solidFill>
                    <a:srgbClr val="203864"/>
                  </a:solidFill>
                </a:defRPr>
              </a:pPr>
              <a:r>
                <a:rPr dirty="0" err="1"/>
                <a:t>Grupo</a:t>
              </a:r>
              <a:r>
                <a:rPr dirty="0"/>
                <a:t> 3</a:t>
              </a:r>
            </a:p>
            <a:p>
              <a:pPr lvl="1" indent="228600" defTabSz="642937">
                <a:defRPr sz="2400"/>
              </a:pPr>
              <a:r>
                <a:rPr dirty="0"/>
                <a:t>n = 4; [5;08 - 6;04]</a:t>
              </a:r>
              <a:endParaRPr i="1" dirty="0"/>
            </a:p>
            <a:p>
              <a:pPr lvl="1" indent="228600" defTabSz="642937">
                <a:defRPr sz="2400"/>
              </a:pPr>
              <a:r>
                <a:rPr dirty="0" err="1"/>
                <a:t>Crianças</a:t>
              </a:r>
              <a:r>
                <a:rPr dirty="0"/>
                <a:t> com PDL – </a:t>
              </a:r>
              <a:r>
                <a:rPr lang="pt-PT" dirty="0"/>
                <a:t>em terapia da fala de 6 a 12 meses antes da recolha</a:t>
              </a:r>
              <a:endParaRPr sz="1600" dirty="0"/>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LITMUS-NWR-EP"/>
          <p:cNvSpPr txBox="1"/>
          <p:nvPr/>
        </p:nvSpPr>
        <p:spPr>
          <a:xfrm>
            <a:off x="1524364" y="181107"/>
            <a:ext cx="9143636" cy="612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814" tIns="45814" rIns="45814" bIns="45814">
            <a:spAutoFit/>
          </a:bodyPr>
          <a:lstStyle>
            <a:lvl1pPr algn="ctr" defTabSz="642937">
              <a:defRPr sz="3400" b="1">
                <a:uFill>
                  <a:solidFill>
                    <a:srgbClr val="FFFFFF"/>
                  </a:solidFill>
                </a:uFill>
              </a:defRPr>
            </a:lvl1pPr>
          </a:lstStyle>
          <a:p>
            <a:r>
              <a:t>LITMUS-QU-NWR-EP</a:t>
            </a:r>
          </a:p>
        </p:txBody>
      </p:sp>
      <p:sp>
        <p:nvSpPr>
          <p:cNvPr id="240" name="Estudo piloto (Catarino et al., 2021)"/>
          <p:cNvSpPr txBox="1"/>
          <p:nvPr/>
        </p:nvSpPr>
        <p:spPr>
          <a:xfrm>
            <a:off x="1896221" y="987768"/>
            <a:ext cx="8303360" cy="432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5" tIns="32145" rIns="32145" bIns="32145">
            <a:spAutoFit/>
          </a:bodyPr>
          <a:lstStyle/>
          <a:p>
            <a:pPr defTabSz="456529">
              <a:lnSpc>
                <a:spcPct val="120000"/>
              </a:lnSpc>
              <a:spcBef>
                <a:spcPts val="400"/>
              </a:spcBef>
              <a:defRPr sz="2400" b="1"/>
            </a:pPr>
            <a:r>
              <a:t>Estudo piloto </a:t>
            </a:r>
            <a:r>
              <a:rPr sz="1600" b="0"/>
              <a:t>(Catarino, 2020; Catarino et al., 2021)</a:t>
            </a:r>
          </a:p>
        </p:txBody>
      </p:sp>
      <p:sp>
        <p:nvSpPr>
          <p:cNvPr id="241" name="Rounded Rectangle"/>
          <p:cNvSpPr/>
          <p:nvPr/>
        </p:nvSpPr>
        <p:spPr>
          <a:xfrm>
            <a:off x="105746" y="1596738"/>
            <a:ext cx="11930744" cy="5080154"/>
          </a:xfrm>
          <a:prstGeom prst="roundRect">
            <a:avLst>
              <a:gd name="adj" fmla="val 13950"/>
            </a:avLst>
          </a:prstGeom>
          <a:solidFill>
            <a:schemeClr val="accent5"/>
          </a:solidFill>
          <a:ln w="12700">
            <a:solidFill>
              <a:srgbClr val="4F81BD"/>
            </a:solidFill>
          </a:ln>
          <a:effectLst>
            <a:outerShdw blurRad="25400" dist="12700" dir="5400000" rotWithShape="0">
              <a:srgbClr val="000000">
                <a:alpha val="35000"/>
              </a:srgbClr>
            </a:outerShdw>
          </a:effectLst>
        </p:spPr>
        <p:txBody>
          <a:bodyPr lIns="45718" tIns="45718" rIns="45718" bIns="45718" anchor="ctr"/>
          <a:lstStyle/>
          <a:p>
            <a:pPr defTabSz="642937">
              <a:defRPr sz="1200">
                <a:latin typeface="Arial"/>
                <a:ea typeface="Arial"/>
                <a:cs typeface="Arial"/>
                <a:sym typeface="Arial"/>
              </a:defRPr>
            </a:pPr>
            <a:endParaRPr/>
          </a:p>
        </p:txBody>
      </p:sp>
      <p:sp>
        <p:nvSpPr>
          <p:cNvPr id="242" name="Resultados principais…"/>
          <p:cNvSpPr txBox="1"/>
          <p:nvPr/>
        </p:nvSpPr>
        <p:spPr>
          <a:xfrm>
            <a:off x="407290" y="1614687"/>
            <a:ext cx="11548267" cy="5016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000" b="1"/>
            </a:pPr>
            <a:r>
              <a:rPr dirty="0" err="1"/>
              <a:t>Resultados</a:t>
            </a:r>
            <a:r>
              <a:rPr dirty="0"/>
              <a:t> </a:t>
            </a:r>
            <a:r>
              <a:rPr dirty="0" err="1"/>
              <a:t>principais</a:t>
            </a:r>
            <a:endParaRPr dirty="0"/>
          </a:p>
          <a:p>
            <a:pPr marL="342899" lvl="2" indent="-342899">
              <a:buSzPct val="100000"/>
              <a:buFontTx/>
              <a:buAutoNum type="arabicParenBoth"/>
              <a:defRPr sz="2000"/>
            </a:pPr>
            <a:r>
              <a:rPr dirty="0"/>
              <a:t>DT - </a:t>
            </a:r>
            <a:r>
              <a:rPr dirty="0" err="1"/>
              <a:t>Taxas</a:t>
            </a:r>
            <a:r>
              <a:rPr dirty="0"/>
              <a:t> </a:t>
            </a:r>
            <a:r>
              <a:rPr dirty="0" err="1"/>
              <a:t>globais</a:t>
            </a:r>
            <a:r>
              <a:rPr dirty="0"/>
              <a:t> de </a:t>
            </a:r>
            <a:r>
              <a:rPr dirty="0" err="1"/>
              <a:t>sucesso</a:t>
            </a:r>
            <a:r>
              <a:rPr dirty="0"/>
              <a:t>: </a:t>
            </a:r>
            <a:r>
              <a:rPr lang="pt-PT" dirty="0"/>
              <a:t>		DA - Taxas globais de sucesso: </a:t>
            </a:r>
          </a:p>
          <a:p>
            <a:pPr>
              <a:defRPr sz="2000"/>
            </a:pPr>
            <a:r>
              <a:rPr lang="pt-PT" dirty="0"/>
              <a:t>	</a:t>
            </a:r>
            <a:r>
              <a:rPr b="1" dirty="0"/>
              <a:t>G1 = 53,4%; G2 = 75,1%</a:t>
            </a:r>
            <a:r>
              <a:rPr lang="pt-PT" dirty="0"/>
              <a:t>		</a:t>
            </a:r>
            <a:r>
              <a:rPr lang="pt-PT" b="1" dirty="0"/>
              <a:t>S1 = 36,2%; S2 = 37;7%; S3 = 41,4%; S4 = 23,2% </a:t>
            </a:r>
          </a:p>
          <a:p>
            <a:pPr>
              <a:defRPr sz="2000"/>
            </a:pPr>
            <a:r>
              <a:rPr dirty="0"/>
              <a:t>	</a:t>
            </a:r>
          </a:p>
          <a:p>
            <a:pPr>
              <a:defRPr sz="2000" i="1"/>
            </a:pPr>
            <a:r>
              <a:rPr dirty="0" err="1"/>
              <a:t>Valores</a:t>
            </a:r>
            <a:r>
              <a:rPr dirty="0"/>
              <a:t> </a:t>
            </a:r>
            <a:r>
              <a:rPr dirty="0" err="1"/>
              <a:t>muito</a:t>
            </a:r>
            <a:r>
              <a:rPr dirty="0"/>
              <a:t> </a:t>
            </a:r>
            <a:r>
              <a:rPr dirty="0" err="1"/>
              <a:t>baixos</a:t>
            </a:r>
            <a:r>
              <a:rPr dirty="0"/>
              <a:t> </a:t>
            </a:r>
            <a:r>
              <a:rPr dirty="0" err="1"/>
              <a:t>quando</a:t>
            </a:r>
            <a:r>
              <a:rPr dirty="0"/>
              <a:t> </a:t>
            </a:r>
            <a:r>
              <a:rPr dirty="0" err="1"/>
              <a:t>comparados</a:t>
            </a:r>
            <a:r>
              <a:rPr dirty="0"/>
              <a:t> com </a:t>
            </a:r>
            <a:r>
              <a:rPr dirty="0" err="1"/>
              <a:t>os</a:t>
            </a:r>
            <a:r>
              <a:rPr dirty="0"/>
              <a:t> de </a:t>
            </a:r>
            <a:r>
              <a:rPr dirty="0" err="1"/>
              <a:t>estudos</a:t>
            </a:r>
            <a:r>
              <a:rPr dirty="0"/>
              <a:t> </a:t>
            </a:r>
            <a:r>
              <a:rPr dirty="0" err="1"/>
              <a:t>anteriores</a:t>
            </a:r>
            <a:r>
              <a:rPr dirty="0"/>
              <a:t> (Cruz-Santos 2009; Ribeiro 2011; </a:t>
            </a:r>
            <a:r>
              <a:rPr dirty="0" err="1"/>
              <a:t>Ferré</a:t>
            </a:r>
            <a:r>
              <a:rPr dirty="0"/>
              <a:t> et al. 2015 para LITMUS-NWR-FR = 90,6%).</a:t>
            </a:r>
          </a:p>
          <a:p>
            <a:pPr>
              <a:defRPr sz="2000"/>
            </a:pPr>
            <a:endParaRPr dirty="0"/>
          </a:p>
          <a:p>
            <a:pPr>
              <a:defRPr sz="2000"/>
            </a:pPr>
            <a:r>
              <a:rPr dirty="0"/>
              <a:t>2) Coda /l/ </a:t>
            </a:r>
            <a:r>
              <a:rPr dirty="0" err="1"/>
              <a:t>mais</a:t>
            </a:r>
            <a:r>
              <a:rPr dirty="0"/>
              <a:t> </a:t>
            </a:r>
            <a:r>
              <a:rPr dirty="0" err="1"/>
              <a:t>problemática</a:t>
            </a:r>
            <a:r>
              <a:rPr dirty="0"/>
              <a:t> </a:t>
            </a:r>
            <a:r>
              <a:rPr b="1" dirty="0"/>
              <a:t>(G1 = 55%; G2 = 67%) </a:t>
            </a:r>
            <a:r>
              <a:rPr dirty="0"/>
              <a:t>do que </a:t>
            </a:r>
            <a:r>
              <a:rPr dirty="0" err="1"/>
              <a:t>Ataque</a:t>
            </a:r>
            <a:r>
              <a:rPr dirty="0"/>
              <a:t> </a:t>
            </a:r>
            <a:r>
              <a:rPr dirty="0" err="1"/>
              <a:t>ramificado</a:t>
            </a:r>
            <a:r>
              <a:rPr dirty="0"/>
              <a:t> com /l/ </a:t>
            </a:r>
            <a:r>
              <a:rPr b="1" dirty="0"/>
              <a:t>(G1 = 61%; G2 = 85%); </a:t>
            </a:r>
            <a:r>
              <a:rPr dirty="0" err="1"/>
              <a:t>valores</a:t>
            </a:r>
            <a:r>
              <a:rPr dirty="0"/>
              <a:t> </a:t>
            </a:r>
            <a:r>
              <a:rPr dirty="0" err="1"/>
              <a:t>mais</a:t>
            </a:r>
            <a:r>
              <a:rPr dirty="0"/>
              <a:t> </a:t>
            </a:r>
            <a:r>
              <a:rPr dirty="0" err="1"/>
              <a:t>baixos</a:t>
            </a:r>
            <a:r>
              <a:rPr dirty="0"/>
              <a:t> do que </a:t>
            </a:r>
            <a:r>
              <a:rPr dirty="0" err="1"/>
              <a:t>os</a:t>
            </a:r>
            <a:r>
              <a:rPr dirty="0"/>
              <a:t> das </a:t>
            </a:r>
            <a:r>
              <a:rPr dirty="0" err="1"/>
              <a:t>crianças</a:t>
            </a:r>
            <a:r>
              <a:rPr dirty="0"/>
              <a:t> </a:t>
            </a:r>
            <a:r>
              <a:rPr dirty="0" err="1"/>
              <a:t>francófonas</a:t>
            </a:r>
            <a:r>
              <a:rPr dirty="0"/>
              <a:t>.</a:t>
            </a:r>
          </a:p>
          <a:p>
            <a:pPr>
              <a:defRPr sz="2000"/>
            </a:pPr>
            <a:endParaRPr dirty="0"/>
          </a:p>
          <a:p>
            <a:pPr>
              <a:defRPr sz="2000"/>
            </a:pPr>
            <a:r>
              <a:rPr dirty="0"/>
              <a:t>(3) </a:t>
            </a:r>
            <a:r>
              <a:rPr dirty="0" err="1"/>
              <a:t>Posição</a:t>
            </a:r>
            <a:r>
              <a:rPr dirty="0"/>
              <a:t> medial de </a:t>
            </a:r>
            <a:r>
              <a:rPr dirty="0" err="1"/>
              <a:t>palavra</a:t>
            </a:r>
            <a:r>
              <a:rPr dirty="0"/>
              <a:t>: </a:t>
            </a:r>
            <a:r>
              <a:rPr dirty="0" err="1"/>
              <a:t>promotora</a:t>
            </a:r>
            <a:r>
              <a:rPr dirty="0"/>
              <a:t> da </a:t>
            </a:r>
            <a:r>
              <a:rPr dirty="0" err="1"/>
              <a:t>produção</a:t>
            </a:r>
            <a:r>
              <a:rPr dirty="0"/>
              <a:t> da Coda /l/ </a:t>
            </a:r>
            <a:r>
              <a:rPr b="1" dirty="0"/>
              <a:t>- </a:t>
            </a:r>
            <a:r>
              <a:rPr b="1" dirty="0" err="1"/>
              <a:t>resultado</a:t>
            </a:r>
            <a:r>
              <a:rPr b="1" dirty="0"/>
              <a:t> </a:t>
            </a:r>
            <a:r>
              <a:rPr b="1" dirty="0" err="1"/>
              <a:t>inesperado</a:t>
            </a:r>
            <a:r>
              <a:rPr dirty="0"/>
              <a:t>.</a:t>
            </a:r>
          </a:p>
          <a:p>
            <a:pPr>
              <a:defRPr sz="2000"/>
            </a:pPr>
            <a:endParaRPr dirty="0"/>
          </a:p>
          <a:p>
            <a:pPr>
              <a:defRPr sz="2000"/>
            </a:pPr>
            <a:r>
              <a:rPr dirty="0"/>
              <a:t>4) </a:t>
            </a:r>
            <a:r>
              <a:rPr dirty="0" err="1"/>
              <a:t>Extensão</a:t>
            </a:r>
            <a:r>
              <a:rPr dirty="0"/>
              <a:t> de </a:t>
            </a:r>
            <a:r>
              <a:rPr dirty="0" err="1"/>
              <a:t>palavra</a:t>
            </a:r>
            <a:r>
              <a:rPr dirty="0"/>
              <a:t>: </a:t>
            </a:r>
            <a:r>
              <a:rPr dirty="0" err="1"/>
              <a:t>trissílabos</a:t>
            </a:r>
            <a:r>
              <a:rPr dirty="0"/>
              <a:t> </a:t>
            </a:r>
            <a:r>
              <a:rPr dirty="0" err="1"/>
              <a:t>tendencialmente</a:t>
            </a:r>
            <a:r>
              <a:rPr dirty="0"/>
              <a:t> </a:t>
            </a:r>
            <a:r>
              <a:rPr dirty="0" err="1"/>
              <a:t>mais</a:t>
            </a:r>
            <a:r>
              <a:rPr dirty="0"/>
              <a:t> </a:t>
            </a:r>
            <a:r>
              <a:rPr dirty="0" err="1"/>
              <a:t>complexos</a:t>
            </a:r>
            <a:r>
              <a:rPr dirty="0"/>
              <a:t> do que mono/</a:t>
            </a:r>
            <a:r>
              <a:rPr dirty="0" err="1"/>
              <a:t>dissílabos</a:t>
            </a:r>
            <a:r>
              <a:rPr dirty="0"/>
              <a:t> (DT e DA);</a:t>
            </a:r>
          </a:p>
          <a:p>
            <a:pPr>
              <a:defRPr sz="2000"/>
            </a:pPr>
            <a:endParaRPr dirty="0"/>
          </a:p>
          <a:p>
            <a:pPr>
              <a:defRPr sz="2000"/>
            </a:pPr>
            <a:r>
              <a:rPr dirty="0"/>
              <a:t>(5) </a:t>
            </a:r>
            <a:r>
              <a:rPr b="1" dirty="0" err="1"/>
              <a:t>Estruturas</a:t>
            </a:r>
            <a:r>
              <a:rPr b="1" dirty="0"/>
              <a:t> #</a:t>
            </a:r>
            <a:r>
              <a:rPr b="1" dirty="0" err="1"/>
              <a:t>sC</a:t>
            </a:r>
            <a:r>
              <a:rPr b="1" dirty="0"/>
              <a:t>: 100%</a:t>
            </a:r>
            <a:r>
              <a:rPr dirty="0"/>
              <a:t> </a:t>
            </a:r>
            <a:r>
              <a:rPr dirty="0" err="1"/>
              <a:t>produção-alvo</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econd adaptation to EP"/>
          <p:cNvSpPr txBox="1">
            <a:spLocks noGrp="1"/>
          </p:cNvSpPr>
          <p:nvPr>
            <p:ph type="title"/>
          </p:nvPr>
        </p:nvSpPr>
        <p:spPr>
          <a:xfrm>
            <a:off x="831850" y="1709738"/>
            <a:ext cx="10515600" cy="2852739"/>
          </a:xfrm>
          <a:prstGeom prst="rect">
            <a:avLst/>
          </a:prstGeom>
        </p:spPr>
        <p:txBody>
          <a:bodyPr/>
          <a:lstStyle/>
          <a:p>
            <a:r>
              <a:t>Nova versão do teste em PE</a:t>
            </a:r>
          </a:p>
        </p:txBody>
      </p:sp>
      <p:sp>
        <p:nvSpPr>
          <p:cNvPr id="245"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he LITMUS-QU-NWR-EP"/>
          <p:cNvSpPr txBox="1">
            <a:spLocks noGrp="1"/>
          </p:cNvSpPr>
          <p:nvPr>
            <p:ph type="title"/>
          </p:nvPr>
        </p:nvSpPr>
        <p:spPr>
          <a:prstGeom prst="rect">
            <a:avLst/>
          </a:prstGeom>
        </p:spPr>
        <p:txBody>
          <a:bodyPr/>
          <a:lstStyle/>
          <a:p>
            <a:r>
              <a:t>LITMUS-QU-NWR-EP</a:t>
            </a:r>
          </a:p>
        </p:txBody>
      </p:sp>
      <p:sp>
        <p:nvSpPr>
          <p:cNvPr id="248" name="LD items - version 2…"/>
          <p:cNvSpPr txBox="1">
            <a:spLocks noGrp="1"/>
          </p:cNvSpPr>
          <p:nvPr>
            <p:ph type="body" idx="1"/>
          </p:nvPr>
        </p:nvSpPr>
        <p:spPr>
          <a:xfrm>
            <a:off x="838199" y="1825624"/>
            <a:ext cx="10887635" cy="4752977"/>
          </a:xfrm>
          <a:prstGeom prst="rect">
            <a:avLst/>
          </a:prstGeom>
        </p:spPr>
        <p:txBody>
          <a:bodyPr/>
          <a:lstStyle/>
          <a:p>
            <a:pPr marL="0" indent="0">
              <a:buSzTx/>
              <a:buNone/>
              <a:defRPr b="1"/>
            </a:pPr>
            <a:r>
              <a:rPr dirty="0" err="1"/>
              <a:t>Itens</a:t>
            </a:r>
            <a:r>
              <a:rPr dirty="0"/>
              <a:t> LD - </a:t>
            </a:r>
            <a:r>
              <a:rPr dirty="0" err="1"/>
              <a:t>versão</a:t>
            </a:r>
            <a:r>
              <a:rPr dirty="0"/>
              <a:t> 2</a:t>
            </a:r>
          </a:p>
          <a:p>
            <a:pPr marL="0" indent="0">
              <a:buSzTx/>
              <a:buNone/>
              <a:defRPr b="1"/>
            </a:pPr>
            <a:endParaRPr dirty="0"/>
          </a:p>
          <a:p>
            <a:pPr marL="190500">
              <a:spcBef>
                <a:spcPts val="1200"/>
              </a:spcBef>
              <a:defRPr sz="2600"/>
            </a:pPr>
            <a:r>
              <a:rPr dirty="0"/>
              <a:t>CCV (</a:t>
            </a:r>
            <a:r>
              <a:rPr dirty="0" err="1"/>
              <a:t>monossílabos</a:t>
            </a:r>
            <a:r>
              <a:rPr dirty="0"/>
              <a:t>) </a:t>
            </a:r>
            <a:r>
              <a:rPr dirty="0">
                <a:latin typeface="Wingdings"/>
                <a:ea typeface="Wingdings"/>
                <a:cs typeface="Wingdings"/>
                <a:sym typeface="Wingdings"/>
              </a:rPr>
              <a:t>  </a:t>
            </a:r>
            <a:r>
              <a:rPr dirty="0" err="1"/>
              <a:t>Retirados</a:t>
            </a:r>
            <a:r>
              <a:rPr dirty="0"/>
              <a:t> (90,4% </a:t>
            </a:r>
            <a:r>
              <a:rPr dirty="0" err="1"/>
              <a:t>acerto</a:t>
            </a:r>
            <a:r>
              <a:rPr dirty="0"/>
              <a:t> – </a:t>
            </a:r>
            <a:r>
              <a:rPr dirty="0" err="1"/>
              <a:t>não</a:t>
            </a:r>
            <a:r>
              <a:rPr dirty="0"/>
              <a:t> </a:t>
            </a:r>
            <a:r>
              <a:rPr dirty="0" err="1"/>
              <a:t>discrimina</a:t>
            </a:r>
            <a:r>
              <a:rPr lang="pt-PT" dirty="0" err="1"/>
              <a:t>tivo</a:t>
            </a:r>
            <a:r>
              <a:rPr dirty="0"/>
              <a:t>)</a:t>
            </a:r>
          </a:p>
          <a:p>
            <a:pPr marL="190500">
              <a:spcBef>
                <a:spcPts val="1200"/>
              </a:spcBef>
              <a:defRPr sz="2600"/>
            </a:pPr>
            <a:endParaRPr dirty="0"/>
          </a:p>
          <a:p>
            <a:pPr marL="190500">
              <a:spcBef>
                <a:spcPts val="1200"/>
              </a:spcBef>
              <a:defRPr sz="2600"/>
            </a:pPr>
            <a:r>
              <a:rPr dirty="0" err="1"/>
              <a:t>Tipo</a:t>
            </a:r>
            <a:r>
              <a:rPr dirty="0"/>
              <a:t> </a:t>
            </a:r>
            <a:r>
              <a:rPr dirty="0" err="1"/>
              <a:t>silábico</a:t>
            </a:r>
            <a:r>
              <a:rPr dirty="0"/>
              <a:t> VG </a:t>
            </a:r>
            <a:r>
              <a:rPr dirty="0">
                <a:latin typeface="Wingdings"/>
                <a:ea typeface="Wingdings"/>
                <a:cs typeface="Wingdings"/>
                <a:sym typeface="Wingdings"/>
              </a:rPr>
              <a:t>	</a:t>
            </a:r>
            <a:r>
              <a:rPr dirty="0" err="1"/>
              <a:t>Retirado</a:t>
            </a:r>
            <a:r>
              <a:rPr dirty="0"/>
              <a:t> (</a:t>
            </a:r>
            <a:r>
              <a:rPr dirty="0" err="1"/>
              <a:t>foco</a:t>
            </a:r>
            <a:r>
              <a:rPr dirty="0"/>
              <a:t> </a:t>
            </a:r>
            <a:r>
              <a:rPr dirty="0" err="1"/>
              <a:t>nas</a:t>
            </a:r>
            <a:r>
              <a:rPr dirty="0"/>
              <a:t> </a:t>
            </a:r>
            <a:r>
              <a:rPr dirty="0" err="1"/>
              <a:t>consoantes</a:t>
            </a:r>
            <a:r>
              <a:rPr dirty="0"/>
              <a:t>)</a:t>
            </a:r>
          </a:p>
          <a:p>
            <a:pPr marL="190500">
              <a:spcBef>
                <a:spcPts val="1200"/>
              </a:spcBef>
              <a:defRPr sz="2600"/>
            </a:pPr>
            <a:endParaRPr dirty="0"/>
          </a:p>
          <a:p>
            <a:pPr marL="190500">
              <a:spcBef>
                <a:spcPts val="1200"/>
              </a:spcBef>
              <a:defRPr sz="2600"/>
            </a:pPr>
            <a:r>
              <a:rPr dirty="0"/>
              <a:t>#</a:t>
            </a:r>
            <a:r>
              <a:rPr dirty="0" err="1"/>
              <a:t>sC</a:t>
            </a:r>
            <a:r>
              <a:rPr dirty="0"/>
              <a:t> </a:t>
            </a:r>
            <a:r>
              <a:rPr dirty="0">
                <a:latin typeface="Wingdings"/>
                <a:ea typeface="Wingdings"/>
                <a:cs typeface="Wingdings"/>
                <a:sym typeface="Wingdings"/>
              </a:rPr>
              <a:t>	</a:t>
            </a:r>
            <a:r>
              <a:rPr dirty="0" err="1"/>
              <a:t>Retiradas</a:t>
            </a:r>
            <a:r>
              <a:rPr dirty="0"/>
              <a:t> (</a:t>
            </a:r>
            <a:r>
              <a:rPr dirty="0" err="1"/>
              <a:t>não</a:t>
            </a:r>
            <a:r>
              <a:rPr dirty="0"/>
              <a:t> </a:t>
            </a:r>
            <a:r>
              <a:rPr dirty="0" err="1"/>
              <a:t>informativas</a:t>
            </a:r>
            <a:r>
              <a:rPr dirty="0"/>
              <a:t>; </a:t>
            </a:r>
            <a:r>
              <a:rPr dirty="0" err="1"/>
              <a:t>aquisição</a:t>
            </a:r>
            <a:r>
              <a:rPr dirty="0"/>
              <a:t> </a:t>
            </a:r>
            <a:r>
              <a:rPr dirty="0" err="1"/>
              <a:t>precoce</a:t>
            </a:r>
            <a:r>
              <a:rPr dirty="0"/>
              <a:t> </a:t>
            </a:r>
            <a:r>
              <a:rPr dirty="0" err="1"/>
              <a:t>em</a:t>
            </a:r>
            <a:r>
              <a:rPr dirty="0"/>
              <a:t> PE; </a:t>
            </a:r>
            <a:r>
              <a:rPr sz="2000" dirty="0"/>
              <a:t>Freitas, 1997</a:t>
            </a:r>
            <a:r>
              <a:rPr dirty="0"/>
              <a:t>)</a:t>
            </a:r>
          </a:p>
        </p:txBody>
      </p:sp>
      <p:grpSp>
        <p:nvGrpSpPr>
          <p:cNvPr id="251" name="Group"/>
          <p:cNvGrpSpPr/>
          <p:nvPr/>
        </p:nvGrpSpPr>
        <p:grpSpPr>
          <a:xfrm>
            <a:off x="7701587" y="497210"/>
            <a:ext cx="2853158" cy="960656"/>
            <a:chOff x="0" y="0"/>
            <a:chExt cx="2853157" cy="960654"/>
          </a:xfrm>
        </p:grpSpPr>
        <p:sp>
          <p:nvSpPr>
            <p:cNvPr id="249"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50"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48">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48">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re 1"/>
          <p:cNvSpPr txBox="1">
            <a:spLocks noGrp="1"/>
          </p:cNvSpPr>
          <p:nvPr>
            <p:ph type="title"/>
          </p:nvPr>
        </p:nvSpPr>
        <p:spPr>
          <a:prstGeom prst="rect">
            <a:avLst/>
          </a:prstGeom>
        </p:spPr>
        <p:txBody>
          <a:bodyPr/>
          <a:lstStyle/>
          <a:p>
            <a:r>
              <a:t>Itens retirados</a:t>
            </a:r>
          </a:p>
        </p:txBody>
      </p:sp>
      <p:sp>
        <p:nvSpPr>
          <p:cNvPr id="254" name="Espace réservé du texte 2"/>
          <p:cNvSpPr txBox="1">
            <a:spLocks noGrp="1"/>
          </p:cNvSpPr>
          <p:nvPr>
            <p:ph type="body" idx="1"/>
          </p:nvPr>
        </p:nvSpPr>
        <p:spPr>
          <a:prstGeom prst="rect">
            <a:avLst/>
          </a:prstGeom>
        </p:spPr>
        <p:txBody>
          <a:bodyPr/>
          <a:lstStyle/>
          <a:p>
            <a:endParaRPr/>
          </a:p>
        </p:txBody>
      </p:sp>
      <p:graphicFrame>
        <p:nvGraphicFramePr>
          <p:cNvPr id="255" name="Tableau 3"/>
          <p:cNvGraphicFramePr/>
          <p:nvPr/>
        </p:nvGraphicFramePr>
        <p:xfrm>
          <a:off x="972716" y="1825625"/>
          <a:ext cx="10246565" cy="4351338"/>
        </p:xfrm>
        <a:graphic>
          <a:graphicData uri="http://schemas.openxmlformats.org/drawingml/2006/table">
            <a:tbl>
              <a:tblPr>
                <a:tableStyleId>{4C3C2611-4C71-4FC5-86AE-919BDF0F9419}</a:tableStyleId>
              </a:tblPr>
              <a:tblGrid>
                <a:gridCol w="2049313">
                  <a:extLst>
                    <a:ext uri="{9D8B030D-6E8A-4147-A177-3AD203B41FA5}">
                      <a16:colId xmlns:a16="http://schemas.microsoft.com/office/drawing/2014/main" val="20000"/>
                    </a:ext>
                  </a:extLst>
                </a:gridCol>
                <a:gridCol w="2049313">
                  <a:extLst>
                    <a:ext uri="{9D8B030D-6E8A-4147-A177-3AD203B41FA5}">
                      <a16:colId xmlns:a16="http://schemas.microsoft.com/office/drawing/2014/main" val="20001"/>
                    </a:ext>
                  </a:extLst>
                </a:gridCol>
                <a:gridCol w="2049313">
                  <a:extLst>
                    <a:ext uri="{9D8B030D-6E8A-4147-A177-3AD203B41FA5}">
                      <a16:colId xmlns:a16="http://schemas.microsoft.com/office/drawing/2014/main" val="20002"/>
                    </a:ext>
                  </a:extLst>
                </a:gridCol>
                <a:gridCol w="2049313">
                  <a:extLst>
                    <a:ext uri="{9D8B030D-6E8A-4147-A177-3AD203B41FA5}">
                      <a16:colId xmlns:a16="http://schemas.microsoft.com/office/drawing/2014/main" val="20003"/>
                    </a:ext>
                  </a:extLst>
                </a:gridCol>
                <a:gridCol w="2049313">
                  <a:extLst>
                    <a:ext uri="{9D8B030D-6E8A-4147-A177-3AD203B41FA5}">
                      <a16:colId xmlns:a16="http://schemas.microsoft.com/office/drawing/2014/main" val="20004"/>
                    </a:ext>
                  </a:extLst>
                </a:gridCol>
              </a:tblGrid>
              <a:tr h="725223">
                <a:tc>
                  <a:txBody>
                    <a:bodyPr/>
                    <a:lstStyle/>
                    <a:p>
                      <a:pPr algn="ctr">
                        <a:defRPr sz="1800"/>
                      </a:pPr>
                      <a:r>
                        <a:rPr sz="2800" b="1"/>
                        <a:t>CCV</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800" b="1"/>
                        <a:t>CVG</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800" b="1"/>
                        <a:t>CVGs</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800" b="1"/>
                        <a:t>#sC</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800" b="1"/>
                        <a:t>#sC+</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extLst>
                  <a:ext uri="{0D108BD9-81ED-4DB2-BD59-A6C34878D82A}">
                    <a16:rowId xmlns:a16="http://schemas.microsoft.com/office/drawing/2014/main" val="10000"/>
                  </a:ext>
                </a:extLst>
              </a:tr>
              <a:tr h="725223">
                <a:tc>
                  <a:txBody>
                    <a:bodyPr/>
                    <a:lstStyle/>
                    <a:p>
                      <a:pPr algn="ctr">
                        <a:defRPr sz="1800"/>
                      </a:pPr>
                      <a:r>
                        <a:rPr sz="2800"/>
                        <a:t>plu</a:t>
                      </a:r>
                    </a:p>
                  </a:txBody>
                  <a:tcPr marL="9525" marR="9525" marT="9525" marB="9525" anchor="ctr" horzOverflow="overflow">
                    <a:lnL w="12700">
                      <a:miter lim="400000"/>
                    </a:lnL>
                    <a:lnR w="12700">
                      <a:miter lim="400000"/>
                    </a:lnR>
                    <a:lnT w="12700">
                      <a:solidFill>
                        <a:srgbClr val="000000"/>
                      </a:solidFill>
                    </a:lnT>
                    <a:lnB w="12700">
                      <a:miter lim="400000"/>
                    </a:lnB>
                    <a:solidFill>
                      <a:srgbClr val="8FAADC"/>
                    </a:solidFill>
                  </a:tcPr>
                </a:tc>
                <a:tc>
                  <a:txBody>
                    <a:bodyPr/>
                    <a:lstStyle/>
                    <a:p>
                      <a:pPr algn="ctr">
                        <a:defRPr sz="1800"/>
                      </a:pPr>
                      <a:r>
                        <a:rPr sz="2800"/>
                        <a:t>kiw</a:t>
                      </a:r>
                    </a:p>
                  </a:txBody>
                  <a:tcPr marL="9525" marR="9525" marT="9525" marB="9525" anchor="ctr" horzOverflow="overflow">
                    <a:lnL w="12700">
                      <a:miter lim="400000"/>
                    </a:lnL>
                    <a:lnR w="12700">
                      <a:miter lim="400000"/>
                    </a:lnR>
                    <a:lnT w="12700">
                      <a:solidFill>
                        <a:srgbClr val="000000"/>
                      </a:solidFill>
                    </a:lnT>
                    <a:lnB w="12700">
                      <a:miter lim="400000"/>
                    </a:lnB>
                    <a:solidFill>
                      <a:srgbClr val="8FAADC"/>
                    </a:solidFill>
                  </a:tcPr>
                </a:tc>
                <a:tc>
                  <a:txBody>
                    <a:bodyPr/>
                    <a:lstStyle/>
                    <a:p>
                      <a:pPr algn="ctr">
                        <a:defRPr sz="1800"/>
                      </a:pPr>
                      <a:r>
                        <a:rPr sz="2800"/>
                        <a:t>kiwʃ</a:t>
                      </a:r>
                    </a:p>
                  </a:txBody>
                  <a:tcPr marL="9525" marR="9525" marT="9525" marB="9525" anchor="ctr" horzOverflow="overflow">
                    <a:lnL w="12700">
                      <a:miter lim="400000"/>
                    </a:lnL>
                    <a:lnR w="12700">
                      <a:miter lim="400000"/>
                    </a:lnR>
                    <a:lnT w="12700">
                      <a:solidFill>
                        <a:srgbClr val="000000"/>
                      </a:solidFill>
                    </a:lnT>
                    <a:lnB w="12700">
                      <a:miter lim="400000"/>
                    </a:lnB>
                    <a:solidFill>
                      <a:srgbClr val="8FAADC"/>
                    </a:solidFill>
                  </a:tcPr>
                </a:tc>
                <a:tc>
                  <a:txBody>
                    <a:bodyPr/>
                    <a:lstStyle/>
                    <a:p>
                      <a:pPr algn="ctr">
                        <a:defRPr sz="1800"/>
                      </a:pPr>
                      <a:r>
                        <a:rPr sz="2800"/>
                        <a:t>ʃpu</a:t>
                      </a:r>
                    </a:p>
                  </a:txBody>
                  <a:tcPr marL="9525" marR="9525" marT="9525" marB="9525" anchor="ctr" horzOverflow="overflow">
                    <a:lnL w="12700">
                      <a:miter lim="400000"/>
                    </a:lnL>
                    <a:lnR w="12700">
                      <a:miter lim="400000"/>
                    </a:lnR>
                    <a:lnT w="12700">
                      <a:solidFill>
                        <a:srgbClr val="000000"/>
                      </a:solidFill>
                    </a:lnT>
                    <a:lnB w="12700">
                      <a:miter lim="400000"/>
                    </a:lnB>
                    <a:solidFill>
                      <a:srgbClr val="8FAADC"/>
                    </a:solidFill>
                  </a:tcPr>
                </a:tc>
                <a:tc>
                  <a:txBody>
                    <a:bodyPr/>
                    <a:lstStyle/>
                    <a:p>
                      <a:pPr algn="ctr">
                        <a:defRPr sz="1800"/>
                      </a:pPr>
                      <a:r>
                        <a:rPr sz="2800"/>
                        <a:t>ʃˈpaf</a:t>
                      </a:r>
                    </a:p>
                  </a:txBody>
                  <a:tcPr marL="9525" marR="9525" marT="9525" marB="9525" anchor="ctr" horzOverflow="overflow">
                    <a:lnL w="12700">
                      <a:miter lim="400000"/>
                    </a:lnL>
                    <a:lnR w="12700">
                      <a:miter lim="400000"/>
                    </a:lnR>
                    <a:lnT w="12700">
                      <a:solidFill>
                        <a:srgbClr val="000000"/>
                      </a:solidFill>
                    </a:lnT>
                    <a:lnB w="12700">
                      <a:miter lim="400000"/>
                    </a:lnB>
                    <a:solidFill>
                      <a:srgbClr val="8FAADC"/>
                    </a:solidFill>
                  </a:tcPr>
                </a:tc>
                <a:extLst>
                  <a:ext uri="{0D108BD9-81ED-4DB2-BD59-A6C34878D82A}">
                    <a16:rowId xmlns:a16="http://schemas.microsoft.com/office/drawing/2014/main" val="10001"/>
                  </a:ext>
                </a:extLst>
              </a:tr>
              <a:tr h="725223">
                <a:tc>
                  <a:txBody>
                    <a:bodyPr/>
                    <a:lstStyle/>
                    <a:p>
                      <a:pPr algn="ctr">
                        <a:defRPr sz="1800"/>
                      </a:pPr>
                      <a:r>
                        <a:rPr sz="2800"/>
                        <a:t>klu</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faw</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fawʃ</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ʃˈpaku</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ʃˈkap</a:t>
                      </a:r>
                    </a:p>
                  </a:txBody>
                  <a:tcPr marL="9525" marR="9525" marT="9525" marB="9525" anchor="ctr" horzOverflow="overflow">
                    <a:lnL w="12700">
                      <a:miter lim="400000"/>
                    </a:lnL>
                    <a:lnR w="12700">
                      <a:miter lim="400000"/>
                    </a:lnR>
                    <a:lnT w="12700">
                      <a:miter lim="400000"/>
                    </a:lnT>
                    <a:lnB w="12700">
                      <a:miter lim="400000"/>
                    </a:lnB>
                    <a:solidFill>
                      <a:srgbClr val="8FAADC"/>
                    </a:solidFill>
                  </a:tcPr>
                </a:tc>
                <a:extLst>
                  <a:ext uri="{0D108BD9-81ED-4DB2-BD59-A6C34878D82A}">
                    <a16:rowId xmlns:a16="http://schemas.microsoft.com/office/drawing/2014/main" val="10002"/>
                  </a:ext>
                </a:extLst>
              </a:tr>
              <a:tr h="725223">
                <a:tc>
                  <a:txBody>
                    <a:bodyPr/>
                    <a:lstStyle/>
                    <a:p>
                      <a:pPr algn="ctr">
                        <a:defRPr sz="1800"/>
                      </a:pPr>
                      <a:r>
                        <a:rPr sz="2800"/>
                        <a:t>fli</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klaw</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klawʃ</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ʃˈkafu</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ʃˈplu</a:t>
                      </a:r>
                    </a:p>
                  </a:txBody>
                  <a:tcPr marL="9525" marR="9525" marT="9525" marB="9525" anchor="ctr" horzOverflow="overflow">
                    <a:lnL w="12700">
                      <a:miter lim="400000"/>
                    </a:lnL>
                    <a:lnR w="12700">
                      <a:miter lim="400000"/>
                    </a:lnR>
                    <a:lnT w="12700">
                      <a:miter lim="400000"/>
                    </a:lnT>
                    <a:lnB w="12700">
                      <a:miter lim="400000"/>
                    </a:lnB>
                    <a:solidFill>
                      <a:srgbClr val="8FAADC"/>
                    </a:solidFill>
                  </a:tcPr>
                </a:tc>
                <a:extLst>
                  <a:ext uri="{0D108BD9-81ED-4DB2-BD59-A6C34878D82A}">
                    <a16:rowId xmlns:a16="http://schemas.microsoft.com/office/drawing/2014/main" val="10003"/>
                  </a:ext>
                </a:extLst>
              </a:tr>
              <a:tr h="725223">
                <a:tc>
                  <a:txBody>
                    <a:bodyPr/>
                    <a:lstStyle/>
                    <a:p>
                      <a:pPr algn="ctr">
                        <a:defRPr sz="2800"/>
                      </a:pPr>
                      <a:endParaRP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pliw</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pliwʃ</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ʃpɐkiˈfu</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ʃˈklu</a:t>
                      </a:r>
                    </a:p>
                  </a:txBody>
                  <a:tcPr marL="9525" marR="9525" marT="9525" marB="9525" anchor="ctr" horzOverflow="overflow">
                    <a:lnL w="12700">
                      <a:miter lim="400000"/>
                    </a:lnL>
                    <a:lnR w="12700">
                      <a:miter lim="400000"/>
                    </a:lnR>
                    <a:lnT w="12700">
                      <a:miter lim="400000"/>
                    </a:lnT>
                    <a:lnB w="12700">
                      <a:miter lim="400000"/>
                    </a:lnB>
                    <a:solidFill>
                      <a:srgbClr val="8FAADC"/>
                    </a:solidFill>
                  </a:tcPr>
                </a:tc>
                <a:extLst>
                  <a:ext uri="{0D108BD9-81ED-4DB2-BD59-A6C34878D82A}">
                    <a16:rowId xmlns:a16="http://schemas.microsoft.com/office/drawing/2014/main" val="10004"/>
                  </a:ext>
                </a:extLst>
              </a:tr>
              <a:tr h="725223">
                <a:tc>
                  <a:txBody>
                    <a:bodyPr/>
                    <a:lstStyle/>
                    <a:p>
                      <a:pPr algn="ctr">
                        <a:defRPr sz="2800"/>
                      </a:pPr>
                      <a:endParaRP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2800"/>
                      </a:pPr>
                      <a:endParaRP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2800"/>
                      </a:pPr>
                      <a:endParaRP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1800"/>
                      </a:pPr>
                      <a:r>
                        <a:rPr sz="2800"/>
                        <a:t>ʃkɐpuˈfi</a:t>
                      </a:r>
                    </a:p>
                  </a:txBody>
                  <a:tcPr marL="9525" marR="9525" marT="9525" marB="9525" anchor="ctr" horzOverflow="overflow">
                    <a:lnL w="12700">
                      <a:miter lim="400000"/>
                    </a:lnL>
                    <a:lnR w="12700">
                      <a:miter lim="400000"/>
                    </a:lnR>
                    <a:lnT w="12700">
                      <a:miter lim="400000"/>
                    </a:lnT>
                    <a:lnB w="12700">
                      <a:miter lim="400000"/>
                    </a:lnB>
                    <a:solidFill>
                      <a:srgbClr val="8FAADC"/>
                    </a:solidFill>
                  </a:tcPr>
                </a:tc>
                <a:tc>
                  <a:txBody>
                    <a:bodyPr/>
                    <a:lstStyle/>
                    <a:p>
                      <a:pPr algn="ctr">
                        <a:defRPr sz="2800"/>
                      </a:pPr>
                      <a:endParaRPr/>
                    </a:p>
                  </a:txBody>
                  <a:tcPr marL="9525" marR="9525" marT="9525" marB="9525" anchor="ctr" horzOverflow="overflow">
                    <a:lnL w="12700">
                      <a:miter lim="400000"/>
                    </a:lnL>
                    <a:lnR w="12700">
                      <a:miter lim="400000"/>
                    </a:lnR>
                    <a:lnT w="12700">
                      <a:miter lim="400000"/>
                    </a:lnT>
                    <a:lnB w="12700">
                      <a:miter lim="400000"/>
                    </a:lnB>
                    <a:solidFill>
                      <a:srgbClr val="8FAADC"/>
                    </a:solidFill>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Introduction"/>
          <p:cNvSpPr txBox="1">
            <a:spLocks noGrp="1"/>
          </p:cNvSpPr>
          <p:nvPr>
            <p:ph type="title"/>
          </p:nvPr>
        </p:nvSpPr>
        <p:spPr>
          <a:xfrm>
            <a:off x="831850" y="1709738"/>
            <a:ext cx="10515600" cy="2852739"/>
          </a:xfrm>
          <a:prstGeom prst="rect">
            <a:avLst/>
          </a:prstGeom>
        </p:spPr>
        <p:txBody>
          <a:bodyPr/>
          <a:lstStyle/>
          <a:p>
            <a:r>
              <a:t>Introdução</a:t>
            </a:r>
          </a:p>
        </p:txBody>
      </p:sp>
      <p:sp>
        <p:nvSpPr>
          <p:cNvPr id="140"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he LITMUS-QU-NWR-EP"/>
          <p:cNvSpPr txBox="1">
            <a:spLocks noGrp="1"/>
          </p:cNvSpPr>
          <p:nvPr>
            <p:ph type="title"/>
          </p:nvPr>
        </p:nvSpPr>
        <p:spPr>
          <a:prstGeom prst="rect">
            <a:avLst/>
          </a:prstGeom>
        </p:spPr>
        <p:txBody>
          <a:bodyPr/>
          <a:lstStyle/>
          <a:p>
            <a:r>
              <a:t>LITMUS-QU-NWR-EP</a:t>
            </a:r>
          </a:p>
        </p:txBody>
      </p:sp>
      <p:sp>
        <p:nvSpPr>
          <p:cNvPr id="258" name="LD items - version 2…"/>
          <p:cNvSpPr txBox="1">
            <a:spLocks noGrp="1"/>
          </p:cNvSpPr>
          <p:nvPr>
            <p:ph type="body" idx="1"/>
          </p:nvPr>
        </p:nvSpPr>
        <p:spPr>
          <a:xfrm>
            <a:off x="838200" y="1825624"/>
            <a:ext cx="10515600" cy="4752977"/>
          </a:xfrm>
          <a:prstGeom prst="rect">
            <a:avLst/>
          </a:prstGeom>
        </p:spPr>
        <p:txBody>
          <a:bodyPr/>
          <a:lstStyle/>
          <a:p>
            <a:pPr marL="0" indent="0">
              <a:buSzTx/>
              <a:buNone/>
              <a:defRPr b="1"/>
            </a:pPr>
            <a:r>
              <a:rPr dirty="0" err="1"/>
              <a:t>Itens</a:t>
            </a:r>
            <a:r>
              <a:rPr dirty="0"/>
              <a:t> LD - </a:t>
            </a:r>
            <a:r>
              <a:rPr dirty="0" err="1"/>
              <a:t>versão</a:t>
            </a:r>
            <a:r>
              <a:rPr dirty="0"/>
              <a:t> 2</a:t>
            </a:r>
          </a:p>
          <a:p>
            <a:pPr indent="-279400" defTabSz="649287">
              <a:lnSpc>
                <a:spcPct val="120000"/>
              </a:lnSpc>
              <a:spcBef>
                <a:spcPts val="600"/>
              </a:spcBef>
              <a:defRPr sz="2600">
                <a:latin typeface="+mj-lt"/>
                <a:ea typeface="+mj-ea"/>
                <a:cs typeface="+mj-cs"/>
                <a:sym typeface="Helvetica"/>
              </a:defRPr>
            </a:pPr>
            <a:endParaRPr dirty="0"/>
          </a:p>
          <a:p>
            <a:pPr indent="-279400" defTabSz="649287">
              <a:lnSpc>
                <a:spcPct val="120000"/>
              </a:lnSpc>
              <a:spcBef>
                <a:spcPts val="600"/>
              </a:spcBef>
              <a:defRPr sz="2600">
                <a:latin typeface="+mj-lt"/>
                <a:ea typeface="+mj-ea"/>
                <a:cs typeface="+mj-cs"/>
                <a:sym typeface="Helvetica"/>
              </a:defRPr>
            </a:pPr>
            <a:r>
              <a:rPr dirty="0" err="1"/>
              <a:t>Inserç</a:t>
            </a:r>
            <a:r>
              <a:rPr lang="pt-PT" dirty="0"/>
              <a:t>ã</a:t>
            </a:r>
            <a:r>
              <a:rPr dirty="0"/>
              <a:t>o de PP com [</a:t>
            </a:r>
            <a:r>
              <a:rPr dirty="0">
                <a:latin typeface="Times New Roman"/>
                <a:ea typeface="Times New Roman"/>
                <a:cs typeface="Times New Roman"/>
                <a:sym typeface="Times New Roman"/>
              </a:rPr>
              <a:t>ɾ</a:t>
            </a:r>
            <a:r>
              <a:rPr dirty="0"/>
              <a:t>] </a:t>
            </a:r>
            <a:r>
              <a:rPr dirty="0" err="1"/>
              <a:t>em</a:t>
            </a:r>
            <a:r>
              <a:rPr dirty="0"/>
              <a:t> coda e </a:t>
            </a:r>
            <a:r>
              <a:rPr lang="pt-PT" dirty="0"/>
              <a:t>em </a:t>
            </a:r>
            <a:r>
              <a:rPr dirty="0" err="1"/>
              <a:t>ataque</a:t>
            </a:r>
            <a:r>
              <a:rPr dirty="0"/>
              <a:t> </a:t>
            </a:r>
            <a:r>
              <a:rPr dirty="0" err="1"/>
              <a:t>ramificado</a:t>
            </a:r>
            <a:r>
              <a:rPr dirty="0"/>
              <a:t>: </a:t>
            </a:r>
            <a:endParaRPr sz="3000" dirty="0"/>
          </a:p>
          <a:p>
            <a:pPr marL="895350" lvl="3" indent="-400050" defTabSz="649287">
              <a:lnSpc>
                <a:spcPct val="120000"/>
              </a:lnSpc>
              <a:spcBef>
                <a:spcPts val="600"/>
              </a:spcBef>
              <a:defRPr sz="2400">
                <a:latin typeface="+mj-lt"/>
                <a:ea typeface="+mj-ea"/>
                <a:cs typeface="+mj-cs"/>
                <a:sym typeface="Helvetica"/>
              </a:defRPr>
            </a:pPr>
            <a:r>
              <a:rPr sz="2400" dirty="0" err="1">
                <a:latin typeface="+mj-lt"/>
                <a:ea typeface="+mj-ea"/>
                <a:cs typeface="+mj-cs"/>
              </a:rPr>
              <a:t>Maior</a:t>
            </a:r>
            <a:r>
              <a:rPr sz="2400" dirty="0">
                <a:latin typeface="+mj-lt"/>
                <a:ea typeface="+mj-ea"/>
                <a:cs typeface="+mj-cs"/>
              </a:rPr>
              <a:t> </a:t>
            </a:r>
            <a:r>
              <a:rPr sz="2400" dirty="0" err="1">
                <a:latin typeface="+mj-lt"/>
                <a:ea typeface="+mj-ea"/>
                <a:cs typeface="+mj-cs"/>
              </a:rPr>
              <a:t>representatividade</a:t>
            </a:r>
            <a:r>
              <a:rPr sz="2400" dirty="0">
                <a:latin typeface="+mj-lt"/>
                <a:ea typeface="+mj-ea"/>
                <a:cs typeface="+mj-cs"/>
              </a:rPr>
              <a:t> da </a:t>
            </a:r>
            <a:r>
              <a:rPr sz="2400" dirty="0" err="1">
                <a:latin typeface="+mj-lt"/>
                <a:ea typeface="+mj-ea"/>
                <a:cs typeface="+mj-cs"/>
              </a:rPr>
              <a:t>vibrante</a:t>
            </a:r>
            <a:r>
              <a:rPr sz="2400" dirty="0">
                <a:latin typeface="+mj-lt"/>
                <a:ea typeface="+mj-ea"/>
                <a:cs typeface="+mj-cs"/>
              </a:rPr>
              <a:t> </a:t>
            </a:r>
            <a:r>
              <a:rPr sz="2400" dirty="0" err="1">
                <a:latin typeface="+mj-lt"/>
                <a:ea typeface="+mj-ea"/>
                <a:cs typeface="+mj-cs"/>
              </a:rPr>
              <a:t>nestas</a:t>
            </a:r>
            <a:r>
              <a:rPr sz="2400" dirty="0">
                <a:latin typeface="+mj-lt"/>
                <a:ea typeface="+mj-ea"/>
                <a:cs typeface="+mj-cs"/>
              </a:rPr>
              <a:t> </a:t>
            </a:r>
            <a:r>
              <a:rPr sz="2400" dirty="0" err="1">
                <a:latin typeface="+mj-lt"/>
                <a:ea typeface="+mj-ea"/>
                <a:cs typeface="+mj-cs"/>
              </a:rPr>
              <a:t>estruturas</a:t>
            </a:r>
            <a:r>
              <a:rPr sz="2400" dirty="0">
                <a:latin typeface="+mj-lt"/>
                <a:ea typeface="+mj-ea"/>
                <a:cs typeface="+mj-cs"/>
              </a:rPr>
              <a:t> (&gt;[l]);</a:t>
            </a:r>
          </a:p>
          <a:p>
            <a:pPr marL="895350" lvl="3" indent="-400050" defTabSz="649287">
              <a:lnSpc>
                <a:spcPct val="120000"/>
              </a:lnSpc>
              <a:spcBef>
                <a:spcPts val="600"/>
              </a:spcBef>
              <a:defRPr sz="2400">
                <a:latin typeface="+mj-lt"/>
                <a:ea typeface="+mj-ea"/>
                <a:cs typeface="+mj-cs"/>
                <a:sym typeface="Helvetica"/>
              </a:defRPr>
            </a:pPr>
            <a:r>
              <a:rPr dirty="0" err="1"/>
              <a:t>Assimetria</a:t>
            </a:r>
            <a:r>
              <a:rPr dirty="0"/>
              <a:t> </a:t>
            </a:r>
            <a:r>
              <a:rPr dirty="0" err="1"/>
              <a:t>durante</a:t>
            </a:r>
            <a:r>
              <a:rPr dirty="0"/>
              <a:t> a </a:t>
            </a:r>
            <a:r>
              <a:rPr dirty="0" err="1"/>
              <a:t>aquisiç</a:t>
            </a:r>
            <a:r>
              <a:rPr lang="pt-PT" dirty="0"/>
              <a:t>ã</a:t>
            </a:r>
            <a:r>
              <a:rPr dirty="0"/>
              <a:t>o </a:t>
            </a:r>
            <a:r>
              <a:rPr sz="2000" dirty="0"/>
              <a:t>(Mendes et al. 2009/13; Amorim, 2014; </a:t>
            </a:r>
            <a:r>
              <a:rPr sz="2000" dirty="0" err="1"/>
              <a:t>Ramalho</a:t>
            </a:r>
            <a:r>
              <a:rPr sz="2000" dirty="0"/>
              <a:t> &amp; Freitas, 2018</a:t>
            </a:r>
            <a:r>
              <a:rPr lang="fr-FR" sz="2000" dirty="0"/>
              <a:t>; </a:t>
            </a:r>
            <a:r>
              <a:rPr lang="fr-FR" sz="2000" dirty="0" err="1"/>
              <a:t>Vigário</a:t>
            </a:r>
            <a:r>
              <a:rPr lang="fr-FR" sz="2000" dirty="0"/>
              <a:t> et al., 2010</a:t>
            </a:r>
            <a:r>
              <a:rPr sz="2000" dirty="0"/>
              <a:t>)</a:t>
            </a:r>
          </a:p>
          <a:p>
            <a:pPr marL="895350" lvl="3" indent="-400050" defTabSz="649287">
              <a:lnSpc>
                <a:spcPct val="120000"/>
              </a:lnSpc>
              <a:spcBef>
                <a:spcPts val="600"/>
              </a:spcBef>
              <a:defRPr sz="2400">
                <a:latin typeface="+mj-lt"/>
                <a:ea typeface="+mj-ea"/>
                <a:cs typeface="+mj-cs"/>
                <a:sym typeface="Helvetica"/>
              </a:defRPr>
            </a:pPr>
            <a:r>
              <a:rPr dirty="0" err="1"/>
              <a:t>Diferentes</a:t>
            </a:r>
            <a:r>
              <a:rPr dirty="0"/>
              <a:t> </a:t>
            </a:r>
            <a:r>
              <a:rPr dirty="0" err="1"/>
              <a:t>propostas</a:t>
            </a:r>
            <a:r>
              <a:rPr dirty="0"/>
              <a:t> </a:t>
            </a:r>
            <a:r>
              <a:rPr dirty="0" err="1"/>
              <a:t>teóricas</a:t>
            </a:r>
            <a:r>
              <a:rPr dirty="0"/>
              <a:t> </a:t>
            </a:r>
            <a:r>
              <a:rPr sz="2000" dirty="0"/>
              <a:t>(Veloso, 2006)</a:t>
            </a:r>
          </a:p>
        </p:txBody>
      </p:sp>
      <p:grpSp>
        <p:nvGrpSpPr>
          <p:cNvPr id="261" name="Group"/>
          <p:cNvGrpSpPr/>
          <p:nvPr/>
        </p:nvGrpSpPr>
        <p:grpSpPr>
          <a:xfrm>
            <a:off x="7701587" y="497210"/>
            <a:ext cx="2853158" cy="960656"/>
            <a:chOff x="0" y="0"/>
            <a:chExt cx="2853157" cy="960654"/>
          </a:xfrm>
        </p:grpSpPr>
        <p:sp>
          <p:nvSpPr>
            <p:cNvPr id="259"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60"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8">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58">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58">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re 1"/>
          <p:cNvSpPr txBox="1">
            <a:spLocks noGrp="1"/>
          </p:cNvSpPr>
          <p:nvPr>
            <p:ph type="title"/>
          </p:nvPr>
        </p:nvSpPr>
        <p:spPr>
          <a:prstGeom prst="rect">
            <a:avLst/>
          </a:prstGeom>
        </p:spPr>
        <p:txBody>
          <a:bodyPr/>
          <a:lstStyle/>
          <a:p>
            <a:r>
              <a:rPr dirty="0" err="1"/>
              <a:t>Duas</a:t>
            </a:r>
            <a:r>
              <a:rPr dirty="0"/>
              <a:t> </a:t>
            </a:r>
            <a:r>
              <a:rPr dirty="0" err="1"/>
              <a:t>silabificaç</a:t>
            </a:r>
            <a:r>
              <a:rPr lang="pt-PT" dirty="0"/>
              <a:t>õ</a:t>
            </a:r>
            <a:r>
              <a:rPr dirty="0" err="1"/>
              <a:t>es</a:t>
            </a:r>
            <a:r>
              <a:rPr dirty="0"/>
              <a:t> </a:t>
            </a:r>
            <a:r>
              <a:rPr dirty="0" err="1"/>
              <a:t>possíveis</a:t>
            </a:r>
            <a:r>
              <a:rPr dirty="0"/>
              <a:t> para #</a:t>
            </a:r>
            <a:r>
              <a:rPr dirty="0">
                <a:solidFill>
                  <a:srgbClr val="535353"/>
                </a:solidFill>
              </a:rPr>
              <a:t>O</a:t>
            </a:r>
            <a:r>
              <a:rPr dirty="0">
                <a:solidFill>
                  <a:srgbClr val="BF9000"/>
                </a:solidFill>
              </a:rPr>
              <a:t>L</a:t>
            </a:r>
            <a:r>
              <a:rPr dirty="0"/>
              <a:t> </a:t>
            </a:r>
            <a:r>
              <a:rPr dirty="0" err="1"/>
              <a:t>em</a:t>
            </a:r>
            <a:r>
              <a:rPr dirty="0"/>
              <a:t> PE</a:t>
            </a:r>
          </a:p>
        </p:txBody>
      </p:sp>
      <p:sp>
        <p:nvSpPr>
          <p:cNvPr id="264" name="Espace réservé du texte 2"/>
          <p:cNvSpPr txBox="1">
            <a:spLocks noGrp="1"/>
          </p:cNvSpPr>
          <p:nvPr>
            <p:ph type="body" idx="1"/>
          </p:nvPr>
        </p:nvSpPr>
        <p:spPr>
          <a:xfrm>
            <a:off x="838200" y="1825624"/>
            <a:ext cx="10515600" cy="4511565"/>
          </a:xfrm>
          <a:prstGeom prst="rect">
            <a:avLst/>
          </a:prstGeom>
        </p:spPr>
        <p:txBody>
          <a:bodyPr/>
          <a:lstStyle/>
          <a:p>
            <a:pPr marL="224027" indent="-224027" defTabSz="896111">
              <a:lnSpc>
                <a:spcPct val="72000"/>
              </a:lnSpc>
              <a:spcBef>
                <a:spcPts val="900"/>
              </a:spcBef>
              <a:defRPr sz="2450"/>
            </a:pPr>
            <a:r>
              <a:rPr dirty="0" err="1"/>
              <a:t>Todos</a:t>
            </a:r>
            <a:r>
              <a:rPr dirty="0"/>
              <a:t> </a:t>
            </a:r>
            <a:r>
              <a:rPr dirty="0" err="1"/>
              <a:t>os</a:t>
            </a:r>
            <a:r>
              <a:rPr dirty="0"/>
              <a:t> </a:t>
            </a:r>
            <a:r>
              <a:rPr dirty="0">
                <a:latin typeface="Calibri Light"/>
                <a:ea typeface="Calibri Light"/>
                <a:cs typeface="Calibri Light"/>
                <a:sym typeface="Calibri Light"/>
              </a:rPr>
              <a:t>#</a:t>
            </a:r>
            <a:r>
              <a:rPr dirty="0">
                <a:solidFill>
                  <a:srgbClr val="535353"/>
                </a:solidFill>
                <a:latin typeface="Calibri Light"/>
                <a:ea typeface="Calibri Light"/>
                <a:cs typeface="Calibri Light"/>
                <a:sym typeface="Calibri Light"/>
              </a:rPr>
              <a:t>O</a:t>
            </a:r>
            <a:r>
              <a:rPr dirty="0">
                <a:solidFill>
                  <a:srgbClr val="BF9000"/>
                </a:solidFill>
                <a:latin typeface="Calibri Light"/>
                <a:ea typeface="Calibri Light"/>
                <a:cs typeface="Calibri Light"/>
                <a:sym typeface="Calibri Light"/>
              </a:rPr>
              <a:t>L</a:t>
            </a:r>
            <a:r>
              <a:rPr dirty="0"/>
              <a:t>: </a:t>
            </a:r>
            <a:r>
              <a:rPr dirty="0" err="1"/>
              <a:t>tautossilábicos</a:t>
            </a:r>
            <a:r>
              <a:rPr dirty="0"/>
              <a:t> (</a:t>
            </a:r>
            <a:r>
              <a:rPr dirty="0" err="1"/>
              <a:t>Mateus</a:t>
            </a:r>
            <a:r>
              <a:rPr dirty="0"/>
              <a:t> &amp; </a:t>
            </a:r>
            <a:r>
              <a:rPr dirty="0" err="1"/>
              <a:t>d’Andrade</a:t>
            </a:r>
            <a:r>
              <a:rPr dirty="0"/>
              <a:t>, 1998)</a:t>
            </a:r>
          </a:p>
          <a:p>
            <a:pPr marL="709422" lvl="1" indent="-261365" defTabSz="896111">
              <a:lnSpc>
                <a:spcPct val="72000"/>
              </a:lnSpc>
              <a:spcBef>
                <a:spcPts val="900"/>
              </a:spcBef>
              <a:defRPr sz="2450"/>
            </a:pPr>
            <a:r>
              <a:rPr dirty="0" err="1"/>
              <a:t>Cumprem</a:t>
            </a:r>
            <a:r>
              <a:rPr dirty="0"/>
              <a:t> o </a:t>
            </a:r>
            <a:r>
              <a:rPr dirty="0" err="1"/>
              <a:t>Princípio</a:t>
            </a:r>
            <a:r>
              <a:rPr dirty="0"/>
              <a:t> de </a:t>
            </a:r>
            <a:r>
              <a:rPr dirty="0" err="1"/>
              <a:t>Sonoridade</a:t>
            </a:r>
            <a:r>
              <a:rPr dirty="0"/>
              <a:t> (Selkirk, 1984)</a:t>
            </a:r>
          </a:p>
          <a:p>
            <a:pPr marL="709422" lvl="1" indent="-261365" defTabSz="896111">
              <a:lnSpc>
                <a:spcPct val="72000"/>
              </a:lnSpc>
              <a:spcBef>
                <a:spcPts val="900"/>
              </a:spcBef>
              <a:defRPr sz="2450"/>
            </a:pPr>
            <a:r>
              <a:rPr dirty="0" err="1"/>
              <a:t>Cumprem</a:t>
            </a:r>
            <a:r>
              <a:rPr dirty="0"/>
              <a:t> a </a:t>
            </a:r>
            <a:r>
              <a:rPr lang="pt-PT" dirty="0"/>
              <a:t>C</a:t>
            </a:r>
            <a:r>
              <a:rPr dirty="0" err="1"/>
              <a:t>ondição</a:t>
            </a:r>
            <a:r>
              <a:rPr dirty="0"/>
              <a:t> </a:t>
            </a:r>
            <a:r>
              <a:rPr lang="pt-PT" dirty="0"/>
              <a:t>de</a:t>
            </a:r>
            <a:r>
              <a:rPr dirty="0"/>
              <a:t> </a:t>
            </a:r>
            <a:r>
              <a:rPr lang="pt-PT" dirty="0"/>
              <a:t>D</a:t>
            </a:r>
            <a:r>
              <a:rPr dirty="0" err="1"/>
              <a:t>issemelhança</a:t>
            </a:r>
            <a:r>
              <a:rPr dirty="0"/>
              <a:t> da </a:t>
            </a:r>
            <a:r>
              <a:rPr lang="pt-PT" dirty="0"/>
              <a:t>S</a:t>
            </a:r>
            <a:r>
              <a:rPr dirty="0" err="1"/>
              <a:t>onoridade</a:t>
            </a:r>
            <a:r>
              <a:rPr dirty="0"/>
              <a:t> (Selkirk, 1984; </a:t>
            </a:r>
            <a:r>
              <a:rPr dirty="0" err="1"/>
              <a:t>Vigário</a:t>
            </a:r>
            <a:r>
              <a:rPr dirty="0"/>
              <a:t> &amp; </a:t>
            </a:r>
            <a:r>
              <a:rPr dirty="0" err="1"/>
              <a:t>Falé</a:t>
            </a:r>
            <a:r>
              <a:rPr dirty="0"/>
              <a:t>, 1994)</a:t>
            </a:r>
          </a:p>
          <a:p>
            <a:pPr marL="709422" lvl="1" indent="-261365" defTabSz="896111">
              <a:lnSpc>
                <a:spcPct val="72000"/>
              </a:lnSpc>
              <a:spcBef>
                <a:spcPts val="900"/>
              </a:spcBef>
              <a:defRPr sz="2450"/>
            </a:pPr>
            <a:endParaRPr dirty="0"/>
          </a:p>
          <a:p>
            <a:pPr marL="224027" indent="-224027" defTabSz="896111">
              <a:lnSpc>
                <a:spcPct val="72000"/>
              </a:lnSpc>
              <a:spcBef>
                <a:spcPts val="900"/>
              </a:spcBef>
              <a:defRPr sz="2450"/>
            </a:pPr>
            <a:r>
              <a:rPr dirty="0"/>
              <a:t>#</a:t>
            </a:r>
            <a:r>
              <a:rPr dirty="0" err="1">
                <a:solidFill>
                  <a:srgbClr val="535353"/>
                </a:solidFill>
                <a:latin typeface="Calibri Light"/>
                <a:ea typeface="Calibri Light"/>
                <a:cs typeface="Calibri Light"/>
                <a:sym typeface="Calibri Light"/>
              </a:rPr>
              <a:t>O</a:t>
            </a:r>
            <a:r>
              <a:rPr dirty="0" err="1">
                <a:solidFill>
                  <a:srgbClr val="BF9000"/>
                </a:solidFill>
                <a:latin typeface="Calibri Light"/>
                <a:ea typeface="Calibri Light"/>
                <a:cs typeface="Calibri Light"/>
                <a:sym typeface="Calibri Light"/>
              </a:rPr>
              <a:t>Rho</a:t>
            </a:r>
            <a:r>
              <a:rPr dirty="0"/>
              <a:t>: </a:t>
            </a:r>
            <a:r>
              <a:rPr dirty="0" err="1"/>
              <a:t>tautosssilábico</a:t>
            </a:r>
            <a:r>
              <a:rPr dirty="0"/>
              <a:t> - #</a:t>
            </a:r>
            <a:r>
              <a:rPr dirty="0" err="1">
                <a:solidFill>
                  <a:srgbClr val="535353"/>
                </a:solidFill>
                <a:latin typeface="Calibri Light"/>
                <a:ea typeface="Calibri Light"/>
                <a:cs typeface="Calibri Light"/>
                <a:sym typeface="Calibri Light"/>
              </a:rPr>
              <a:t>O</a:t>
            </a:r>
            <a:r>
              <a:rPr dirty="0" err="1">
                <a:solidFill>
                  <a:srgbClr val="BF9000"/>
                </a:solidFill>
                <a:latin typeface="Calibri Light"/>
                <a:ea typeface="Calibri Light"/>
                <a:cs typeface="Calibri Light"/>
                <a:sym typeface="Calibri Light"/>
              </a:rPr>
              <a:t>Lat</a:t>
            </a:r>
            <a:r>
              <a:rPr dirty="0"/>
              <a:t>: hetero</a:t>
            </a:r>
            <a:r>
              <a:rPr lang="pt-PT" dirty="0"/>
              <a:t>s</a:t>
            </a:r>
            <a:r>
              <a:rPr dirty="0" err="1"/>
              <a:t>silábico</a:t>
            </a:r>
            <a:r>
              <a:rPr dirty="0"/>
              <a:t> (Veloso, 2006)</a:t>
            </a:r>
          </a:p>
          <a:p>
            <a:pPr marL="709422" lvl="1" indent="-261365" defTabSz="896111">
              <a:lnSpc>
                <a:spcPct val="72000"/>
              </a:lnSpc>
              <a:spcBef>
                <a:spcPts val="900"/>
              </a:spcBef>
              <a:defRPr sz="2450"/>
            </a:pPr>
            <a:r>
              <a:rPr dirty="0" err="1"/>
              <a:t>Diacronia</a:t>
            </a:r>
            <a:r>
              <a:rPr dirty="0"/>
              <a:t>: </a:t>
            </a:r>
            <a:r>
              <a:rPr dirty="0" err="1"/>
              <a:t>Latim</a:t>
            </a:r>
            <a:r>
              <a:rPr dirty="0"/>
              <a:t> #</a:t>
            </a:r>
            <a:r>
              <a:rPr dirty="0" err="1">
                <a:solidFill>
                  <a:srgbClr val="535353"/>
                </a:solidFill>
                <a:latin typeface="Calibri Light"/>
                <a:ea typeface="Calibri Light"/>
                <a:cs typeface="Calibri Light"/>
                <a:sym typeface="Calibri Light"/>
              </a:rPr>
              <a:t>O</a:t>
            </a:r>
            <a:r>
              <a:rPr dirty="0" err="1">
                <a:solidFill>
                  <a:srgbClr val="BF9000"/>
                </a:solidFill>
                <a:latin typeface="Calibri Light"/>
                <a:ea typeface="Calibri Light"/>
                <a:cs typeface="Calibri Light"/>
                <a:sym typeface="Calibri Light"/>
              </a:rPr>
              <a:t>Lat</a:t>
            </a:r>
            <a:r>
              <a:rPr dirty="0"/>
              <a:t> </a:t>
            </a:r>
            <a:r>
              <a:rPr dirty="0">
                <a:latin typeface="Wingdings"/>
                <a:ea typeface="Wingdings"/>
                <a:cs typeface="Wingdings"/>
                <a:sym typeface="Wingdings"/>
              </a:rPr>
              <a:t> </a:t>
            </a:r>
            <a:r>
              <a:rPr dirty="0"/>
              <a:t>[ʃ] </a:t>
            </a:r>
            <a:r>
              <a:rPr dirty="0" err="1"/>
              <a:t>ou</a:t>
            </a:r>
            <a:r>
              <a:rPr dirty="0"/>
              <a:t> #</a:t>
            </a:r>
            <a:r>
              <a:rPr dirty="0" err="1">
                <a:solidFill>
                  <a:srgbClr val="535353"/>
                </a:solidFill>
                <a:latin typeface="Calibri Light"/>
                <a:ea typeface="Calibri Light"/>
                <a:cs typeface="Calibri Light"/>
                <a:sym typeface="Calibri Light"/>
              </a:rPr>
              <a:t>O</a:t>
            </a:r>
            <a:r>
              <a:rPr dirty="0" err="1">
                <a:solidFill>
                  <a:srgbClr val="BF9000"/>
                </a:solidFill>
                <a:latin typeface="Calibri Light"/>
                <a:ea typeface="Calibri Light"/>
                <a:cs typeface="Calibri Light"/>
                <a:sym typeface="Calibri Light"/>
              </a:rPr>
              <a:t>Rho</a:t>
            </a:r>
            <a:endParaRPr dirty="0">
              <a:solidFill>
                <a:srgbClr val="BF9000"/>
              </a:solidFill>
              <a:latin typeface="Calibri Light"/>
              <a:ea typeface="Calibri Light"/>
              <a:cs typeface="Calibri Light"/>
              <a:sym typeface="Calibri Light"/>
            </a:endParaRPr>
          </a:p>
          <a:p>
            <a:pPr marL="1209750" lvl="2" indent="-313638" defTabSz="896111">
              <a:lnSpc>
                <a:spcPct val="72000"/>
              </a:lnSpc>
              <a:spcBef>
                <a:spcPts val="900"/>
              </a:spcBef>
              <a:defRPr sz="2450"/>
            </a:pPr>
            <a:r>
              <a:rPr dirty="0"/>
              <a:t>« </a:t>
            </a:r>
            <a:r>
              <a:rPr dirty="0" err="1"/>
              <a:t>clamar</a:t>
            </a:r>
            <a:r>
              <a:rPr dirty="0"/>
              <a:t> », « </a:t>
            </a:r>
            <a:r>
              <a:rPr dirty="0" err="1"/>
              <a:t>blandum</a:t>
            </a:r>
            <a:r>
              <a:rPr dirty="0"/>
              <a:t> </a:t>
            </a:r>
            <a:r>
              <a:rPr dirty="0">
                <a:latin typeface="Wingdings"/>
                <a:ea typeface="Wingdings"/>
                <a:cs typeface="Wingdings"/>
                <a:sym typeface="Wingdings"/>
              </a:rPr>
              <a:t> </a:t>
            </a:r>
            <a:r>
              <a:rPr dirty="0"/>
              <a:t>[</a:t>
            </a:r>
            <a:r>
              <a:rPr dirty="0" err="1"/>
              <a:t>ʃɐˈmaɾ</a:t>
            </a:r>
            <a:r>
              <a:rPr dirty="0"/>
              <a:t>], [</a:t>
            </a:r>
            <a:r>
              <a:rPr dirty="0" err="1"/>
              <a:t>brɐ̃du</a:t>
            </a:r>
            <a:r>
              <a:rPr dirty="0"/>
              <a:t>]</a:t>
            </a:r>
          </a:p>
          <a:p>
            <a:pPr marL="709422" lvl="1" indent="-261365" defTabSz="896111">
              <a:lnSpc>
                <a:spcPct val="72000"/>
              </a:lnSpc>
              <a:spcBef>
                <a:spcPts val="900"/>
              </a:spcBef>
              <a:defRPr sz="2450"/>
            </a:pPr>
            <a:r>
              <a:rPr dirty="0" err="1"/>
              <a:t>Vogal</a:t>
            </a:r>
            <a:r>
              <a:rPr dirty="0"/>
              <a:t> </a:t>
            </a:r>
            <a:r>
              <a:rPr dirty="0" err="1"/>
              <a:t>epent</a:t>
            </a:r>
            <a:r>
              <a:rPr lang="pt-PT" dirty="0"/>
              <a:t>é</a:t>
            </a:r>
            <a:r>
              <a:rPr dirty="0" err="1"/>
              <a:t>tica</a:t>
            </a:r>
            <a:r>
              <a:rPr dirty="0"/>
              <a:t> </a:t>
            </a:r>
            <a:r>
              <a:rPr dirty="0" err="1"/>
              <a:t>na</a:t>
            </a:r>
            <a:r>
              <a:rPr dirty="0"/>
              <a:t> </a:t>
            </a:r>
            <a:r>
              <a:rPr dirty="0" err="1"/>
              <a:t>poesia</a:t>
            </a:r>
            <a:r>
              <a:rPr dirty="0"/>
              <a:t>/</a:t>
            </a:r>
            <a:r>
              <a:rPr dirty="0" err="1"/>
              <a:t>canç</a:t>
            </a:r>
            <a:r>
              <a:rPr lang="pt-PT" dirty="0"/>
              <a:t>ã</a:t>
            </a:r>
            <a:r>
              <a:rPr dirty="0"/>
              <a:t>o: « flor » </a:t>
            </a:r>
            <a:r>
              <a:rPr dirty="0">
                <a:latin typeface="Wingdings"/>
                <a:ea typeface="Wingdings"/>
                <a:cs typeface="Wingdings"/>
                <a:sym typeface="Wingdings"/>
              </a:rPr>
              <a:t> </a:t>
            </a:r>
            <a:r>
              <a:rPr dirty="0"/>
              <a:t>« f[ɨ]</a:t>
            </a:r>
            <a:r>
              <a:rPr dirty="0" err="1"/>
              <a:t>lor</a:t>
            </a:r>
            <a:r>
              <a:rPr dirty="0"/>
              <a:t> »</a:t>
            </a:r>
          </a:p>
          <a:p>
            <a:pPr marL="709422" lvl="1" indent="-261365" defTabSz="896111">
              <a:lnSpc>
                <a:spcPct val="72000"/>
              </a:lnSpc>
              <a:spcBef>
                <a:spcPts val="900"/>
              </a:spcBef>
              <a:defRPr sz="2450"/>
            </a:pPr>
            <a:r>
              <a:rPr dirty="0" err="1"/>
              <a:t>Segmentação</a:t>
            </a:r>
            <a:r>
              <a:rPr dirty="0"/>
              <a:t> </a:t>
            </a:r>
            <a:r>
              <a:rPr dirty="0" err="1"/>
              <a:t>silábica</a:t>
            </a:r>
            <a:r>
              <a:rPr lang="pt-PT" dirty="0"/>
              <a:t> no início da </a:t>
            </a:r>
            <a:r>
              <a:rPr dirty="0" err="1"/>
              <a:t>escolaridade</a:t>
            </a:r>
            <a:r>
              <a:rPr dirty="0"/>
              <a:t>:</a:t>
            </a:r>
          </a:p>
          <a:p>
            <a:pPr marL="1209750" lvl="2" indent="-313638" defTabSz="896111">
              <a:lnSpc>
                <a:spcPct val="72000"/>
              </a:lnSpc>
              <a:spcBef>
                <a:spcPts val="900"/>
              </a:spcBef>
              <a:defRPr sz="2450"/>
            </a:pPr>
            <a:r>
              <a:rPr dirty="0"/>
              <a:t>88.6% de </a:t>
            </a:r>
            <a:r>
              <a:rPr dirty="0" err="1"/>
              <a:t>divisão</a:t>
            </a:r>
            <a:r>
              <a:rPr dirty="0"/>
              <a:t> </a:t>
            </a:r>
            <a:r>
              <a:rPr dirty="0" err="1"/>
              <a:t>heterossilábica</a:t>
            </a:r>
            <a:r>
              <a:rPr dirty="0"/>
              <a:t> para #</a:t>
            </a:r>
            <a:r>
              <a:rPr dirty="0" err="1">
                <a:solidFill>
                  <a:srgbClr val="535353"/>
                </a:solidFill>
                <a:latin typeface="Calibri Light"/>
                <a:ea typeface="Calibri Light"/>
                <a:cs typeface="Calibri Light"/>
                <a:sym typeface="Calibri Light"/>
              </a:rPr>
              <a:t>O</a:t>
            </a:r>
            <a:r>
              <a:rPr dirty="0" err="1">
                <a:solidFill>
                  <a:srgbClr val="BF9000"/>
                </a:solidFill>
                <a:latin typeface="Calibri Light"/>
                <a:ea typeface="Calibri Light"/>
                <a:cs typeface="Calibri Light"/>
                <a:sym typeface="Calibri Light"/>
              </a:rPr>
              <a:t>Lat</a:t>
            </a:r>
            <a:r>
              <a:rPr dirty="0"/>
              <a:t> </a:t>
            </a:r>
            <a:r>
              <a:rPr i="1" dirty="0"/>
              <a:t>vs</a:t>
            </a:r>
            <a:r>
              <a:rPr dirty="0"/>
              <a:t> 32.4% para #</a:t>
            </a:r>
            <a:r>
              <a:rPr dirty="0" err="1">
                <a:solidFill>
                  <a:srgbClr val="535353"/>
                </a:solidFill>
                <a:latin typeface="Calibri Light"/>
                <a:ea typeface="Calibri Light"/>
                <a:cs typeface="Calibri Light"/>
                <a:sym typeface="Calibri Light"/>
              </a:rPr>
              <a:t>O</a:t>
            </a:r>
            <a:r>
              <a:rPr dirty="0" err="1">
                <a:solidFill>
                  <a:srgbClr val="BF9000"/>
                </a:solidFill>
                <a:latin typeface="Calibri Light"/>
                <a:ea typeface="Calibri Light"/>
                <a:cs typeface="Calibri Light"/>
                <a:sym typeface="Calibri Light"/>
              </a:rPr>
              <a:t>Rho</a:t>
            </a:r>
            <a:endParaRPr dirty="0">
              <a:solidFill>
                <a:srgbClr val="BF9000"/>
              </a:solidFill>
              <a:latin typeface="Calibri Light"/>
              <a:ea typeface="Calibri Light"/>
              <a:cs typeface="Calibri Light"/>
              <a:sym typeface="Calibri Ligh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64">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64">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26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64">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264">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64">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64">
                                            <p:txEl>
                                              <p:pRg st="7" end="7"/>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264">
                                            <p:txEl>
                                              <p:pRg st="8" end="8"/>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26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he LITMUS-QU-NWR-EP"/>
          <p:cNvSpPr txBox="1">
            <a:spLocks noGrp="1"/>
          </p:cNvSpPr>
          <p:nvPr>
            <p:ph type="title"/>
          </p:nvPr>
        </p:nvSpPr>
        <p:spPr>
          <a:prstGeom prst="rect">
            <a:avLst/>
          </a:prstGeom>
        </p:spPr>
        <p:txBody>
          <a:bodyPr/>
          <a:lstStyle/>
          <a:p>
            <a:r>
              <a:t>LITMUS-QU-NWR-EP</a:t>
            </a:r>
          </a:p>
        </p:txBody>
      </p:sp>
      <p:sp>
        <p:nvSpPr>
          <p:cNvPr id="267" name="Lexical stress - version 2…"/>
          <p:cNvSpPr txBox="1">
            <a:spLocks noGrp="1"/>
          </p:cNvSpPr>
          <p:nvPr>
            <p:ph type="body" idx="1"/>
          </p:nvPr>
        </p:nvSpPr>
        <p:spPr>
          <a:xfrm>
            <a:off x="838200" y="1825624"/>
            <a:ext cx="10515600" cy="4752977"/>
          </a:xfrm>
          <a:prstGeom prst="rect">
            <a:avLst/>
          </a:prstGeom>
        </p:spPr>
        <p:txBody>
          <a:bodyPr/>
          <a:lstStyle/>
          <a:p>
            <a:pPr marL="0" indent="0">
              <a:buSzTx/>
              <a:buNone/>
              <a:defRPr b="1"/>
            </a:pPr>
            <a:r>
              <a:rPr dirty="0" err="1"/>
              <a:t>Itens</a:t>
            </a:r>
            <a:r>
              <a:rPr dirty="0"/>
              <a:t> LD - </a:t>
            </a:r>
            <a:r>
              <a:rPr dirty="0" err="1"/>
              <a:t>versão</a:t>
            </a:r>
            <a:r>
              <a:rPr dirty="0"/>
              <a:t> 2</a:t>
            </a:r>
          </a:p>
          <a:p>
            <a:pPr marL="685800" lvl="1" indent="-228600">
              <a:spcBef>
                <a:spcPts val="1200"/>
              </a:spcBef>
              <a:defRPr sz="2600"/>
            </a:pPr>
            <a:r>
              <a:rPr dirty="0" err="1"/>
              <a:t>Aumento</a:t>
            </a:r>
            <a:r>
              <a:rPr dirty="0"/>
              <a:t> d</a:t>
            </a:r>
            <a:r>
              <a:rPr lang="pt-PT" dirty="0"/>
              <a:t>o</a:t>
            </a:r>
            <a:r>
              <a:rPr dirty="0"/>
              <a:t> </a:t>
            </a:r>
            <a:r>
              <a:rPr dirty="0" err="1"/>
              <a:t>número</a:t>
            </a:r>
            <a:r>
              <a:rPr dirty="0"/>
              <a:t> de </a:t>
            </a:r>
            <a:r>
              <a:rPr dirty="0" err="1"/>
              <a:t>itens</a:t>
            </a:r>
            <a:r>
              <a:rPr dirty="0"/>
              <a:t> com </a:t>
            </a:r>
            <a:r>
              <a:rPr dirty="0" err="1"/>
              <a:t>padrão</a:t>
            </a:r>
            <a:r>
              <a:rPr dirty="0"/>
              <a:t> </a:t>
            </a:r>
            <a:r>
              <a:rPr dirty="0" err="1"/>
              <a:t>trocaico</a:t>
            </a:r>
            <a:r>
              <a:rPr dirty="0"/>
              <a:t>:</a:t>
            </a:r>
            <a:endParaRPr sz="2400" dirty="0"/>
          </a:p>
          <a:p>
            <a:pPr marL="1143000" lvl="2" indent="-228600">
              <a:spcBef>
                <a:spcPts val="1200"/>
              </a:spcBef>
              <a:defRPr sz="2400"/>
            </a:pPr>
            <a:r>
              <a:rPr dirty="0" err="1"/>
              <a:t>Mais</a:t>
            </a:r>
            <a:r>
              <a:rPr dirty="0"/>
              <a:t> </a:t>
            </a:r>
            <a:r>
              <a:rPr dirty="0" err="1"/>
              <a:t>frequentes</a:t>
            </a:r>
            <a:r>
              <a:rPr dirty="0"/>
              <a:t> </a:t>
            </a:r>
            <a:r>
              <a:rPr dirty="0" err="1"/>
              <a:t>na</a:t>
            </a:r>
            <a:r>
              <a:rPr dirty="0"/>
              <a:t> </a:t>
            </a:r>
            <a:r>
              <a:rPr dirty="0" err="1"/>
              <a:t>língua-alvo</a:t>
            </a:r>
            <a:r>
              <a:rPr dirty="0"/>
              <a:t>: PE </a:t>
            </a:r>
            <a:r>
              <a:rPr sz="2000" dirty="0"/>
              <a:t>(</a:t>
            </a:r>
            <a:r>
              <a:rPr sz="2000" dirty="0" err="1"/>
              <a:t>Mateus</a:t>
            </a:r>
            <a:r>
              <a:rPr sz="2000" dirty="0"/>
              <a:t> &amp; Andrade, 2000)</a:t>
            </a:r>
          </a:p>
          <a:p>
            <a:pPr marL="1600200" lvl="3" indent="-228600">
              <a:spcBef>
                <a:spcPts val="1200"/>
              </a:spcBef>
              <a:defRPr sz="2000"/>
            </a:pPr>
            <a:endParaRPr sz="2000" dirty="0"/>
          </a:p>
          <a:p>
            <a:pPr marL="1858960" lvl="3" indent="-487362" defTabSz="649287">
              <a:lnSpc>
                <a:spcPct val="120000"/>
              </a:lnSpc>
              <a:spcBef>
                <a:spcPts val="600"/>
              </a:spcBef>
              <a:defRPr sz="2400">
                <a:latin typeface="+mj-lt"/>
                <a:ea typeface="+mj-ea"/>
                <a:cs typeface="+mj-cs"/>
                <a:sym typeface="Helvetica"/>
              </a:defRPr>
            </a:pPr>
            <a:endParaRPr sz="2000" dirty="0"/>
          </a:p>
          <a:p>
            <a:pPr marL="0" lvl="4" indent="914400" defTabSz="649287">
              <a:lnSpc>
                <a:spcPct val="120000"/>
              </a:lnSpc>
              <a:spcBef>
                <a:spcPts val="600"/>
              </a:spcBef>
              <a:buSzTx/>
              <a:buNone/>
              <a:defRPr sz="2400">
                <a:latin typeface="+mj-lt"/>
                <a:ea typeface="+mj-ea"/>
                <a:cs typeface="+mj-cs"/>
                <a:sym typeface="Helvetica"/>
              </a:defRPr>
            </a:pPr>
            <a:endParaRPr sz="2000" dirty="0"/>
          </a:p>
          <a:p>
            <a:pPr marL="0" lvl="4" indent="914400" defTabSz="649287">
              <a:lnSpc>
                <a:spcPct val="120000"/>
              </a:lnSpc>
              <a:spcBef>
                <a:spcPts val="600"/>
              </a:spcBef>
              <a:buSzTx/>
              <a:buNone/>
              <a:defRPr>
                <a:latin typeface="+mj-lt"/>
                <a:ea typeface="+mj-ea"/>
                <a:cs typeface="+mj-cs"/>
                <a:sym typeface="Helvetica"/>
              </a:defRPr>
            </a:pPr>
            <a:r>
              <a:rPr dirty="0"/>
              <a:t>76% dos </a:t>
            </a:r>
            <a:r>
              <a:rPr dirty="0" err="1"/>
              <a:t>polissílabos</a:t>
            </a:r>
            <a:r>
              <a:rPr dirty="0"/>
              <a:t> </a:t>
            </a:r>
            <a:r>
              <a:rPr dirty="0" err="1"/>
              <a:t>são</a:t>
            </a:r>
            <a:r>
              <a:rPr dirty="0"/>
              <a:t> </a:t>
            </a:r>
            <a:r>
              <a:rPr dirty="0" err="1"/>
              <a:t>troqueus</a:t>
            </a:r>
            <a:endParaRPr dirty="0"/>
          </a:p>
        </p:txBody>
      </p:sp>
      <p:grpSp>
        <p:nvGrpSpPr>
          <p:cNvPr id="270" name="Group"/>
          <p:cNvGrpSpPr/>
          <p:nvPr/>
        </p:nvGrpSpPr>
        <p:grpSpPr>
          <a:xfrm>
            <a:off x="7701587" y="497210"/>
            <a:ext cx="2853158" cy="960656"/>
            <a:chOff x="0" y="0"/>
            <a:chExt cx="2853157" cy="960654"/>
          </a:xfrm>
        </p:grpSpPr>
        <p:sp>
          <p:nvSpPr>
            <p:cNvPr id="268"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69"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
        <p:nvSpPr>
          <p:cNvPr id="271" name="Arrow"/>
          <p:cNvSpPr/>
          <p:nvPr/>
        </p:nvSpPr>
        <p:spPr>
          <a:xfrm>
            <a:off x="203199" y="4550728"/>
            <a:ext cx="1270002" cy="656758"/>
          </a:xfrm>
          <a:prstGeom prst="rightArrow">
            <a:avLst>
              <a:gd name="adj1" fmla="val 25662"/>
              <a:gd name="adj2" fmla="val 106932"/>
            </a:avLst>
          </a:prstGeom>
          <a:solidFill>
            <a:srgbClr val="FFFFFF"/>
          </a:solidFill>
          <a:ln w="12700">
            <a:solidFill>
              <a:schemeClr val="accent1"/>
            </a:solidFill>
            <a:miter/>
          </a:ln>
        </p:spPr>
        <p:txBody>
          <a:bodyPr lIns="45718" tIns="45718" rIns="45718" bIns="45718" anchor="ctr"/>
          <a:lstStyle/>
          <a:p>
            <a:pPr>
              <a:defRPr>
                <a:latin typeface="+mn-lt"/>
                <a:ea typeface="+mn-ea"/>
                <a:cs typeface="+mn-cs"/>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6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267">
                                            <p:txEl>
                                              <p:pRg st="6" end="6"/>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2" nodeType="afterEffect">
                                  <p:stCondLst>
                                    <p:cond delay="0"/>
                                  </p:stCondLst>
                                  <p:iterate>
                                    <p:tmAbs val="0"/>
                                  </p:iterate>
                                  <p:childTnLst>
                                    <p:set>
                                      <p:cBhvr>
                                        <p:cTn id="16" fill="hold"/>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build="p" bldLvl="5" animBg="1" advAuto="0"/>
      <p:bldP spid="271"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he LITMUS-QU-NWR-EP"/>
          <p:cNvSpPr txBox="1">
            <a:spLocks noGrp="1"/>
          </p:cNvSpPr>
          <p:nvPr>
            <p:ph type="title"/>
          </p:nvPr>
        </p:nvSpPr>
        <p:spPr>
          <a:xfrm>
            <a:off x="838200" y="132301"/>
            <a:ext cx="10515600" cy="1325563"/>
          </a:xfrm>
          <a:prstGeom prst="rect">
            <a:avLst/>
          </a:prstGeom>
        </p:spPr>
        <p:txBody>
          <a:bodyPr/>
          <a:lstStyle/>
          <a:p>
            <a:r>
              <a:t>The LITMUS-QU-NWR-EP</a:t>
            </a:r>
          </a:p>
        </p:txBody>
      </p:sp>
      <p:graphicFrame>
        <p:nvGraphicFramePr>
          <p:cNvPr id="274" name="Table"/>
          <p:cNvGraphicFramePr/>
          <p:nvPr/>
        </p:nvGraphicFramePr>
        <p:xfrm>
          <a:off x="484909" y="1149683"/>
          <a:ext cx="11222179" cy="5389880"/>
        </p:xfrm>
        <a:graphic>
          <a:graphicData uri="http://schemas.openxmlformats.org/drawingml/2006/table">
            <a:tbl>
              <a:tblPr>
                <a:tableStyleId>{4C3C2611-4C71-4FC5-86AE-919BDF0F9419}</a:tableStyleId>
              </a:tblPr>
              <a:tblGrid>
                <a:gridCol w="2244436">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2244436">
                  <a:extLst>
                    <a:ext uri="{9D8B030D-6E8A-4147-A177-3AD203B41FA5}">
                      <a16:colId xmlns:a16="http://schemas.microsoft.com/office/drawing/2014/main" val="20002"/>
                    </a:ext>
                  </a:extLst>
                </a:gridCol>
                <a:gridCol w="1883205">
                  <a:extLst>
                    <a:ext uri="{9D8B030D-6E8A-4147-A177-3AD203B41FA5}">
                      <a16:colId xmlns:a16="http://schemas.microsoft.com/office/drawing/2014/main" val="20003"/>
                    </a:ext>
                  </a:extLst>
                </a:gridCol>
                <a:gridCol w="2605666">
                  <a:extLst>
                    <a:ext uri="{9D8B030D-6E8A-4147-A177-3AD203B41FA5}">
                      <a16:colId xmlns:a16="http://schemas.microsoft.com/office/drawing/2014/main" val="20004"/>
                    </a:ext>
                  </a:extLst>
                </a:gridCol>
              </a:tblGrid>
              <a:tr h="387350">
                <a:tc>
                  <a:txBody>
                    <a:bodyPr/>
                    <a:lstStyle/>
                    <a:p>
                      <a:pPr algn="ctr">
                        <a:defRPr sz="1800"/>
                      </a:pPr>
                      <a:r>
                        <a:rPr sz="2400" b="1"/>
                        <a:t>CV</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with 1 one CCV</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with 2 CCV</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with C#</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with CCV and C#</a:t>
                      </a:r>
                    </a:p>
                  </a:txBody>
                  <a:tcPr marL="9525" marR="9525" marT="9525" marB="9525" anchor="b" horzOverflow="overflow">
                    <a:lnL w="12700">
                      <a:miter lim="400000"/>
                    </a:lnL>
                    <a:lnR w="12700">
                      <a:miter lim="400000"/>
                    </a:lnR>
                    <a:lnT w="12700">
                      <a:miter lim="400000"/>
                    </a:lnT>
                    <a:lnB w="12700">
                      <a:solidFill>
                        <a:srgbClr val="000000"/>
                      </a:solidFill>
                    </a:lnB>
                    <a:solidFill>
                      <a:srgbClr val="E8EBF5"/>
                    </a:solidFill>
                  </a:tcPr>
                </a:tc>
                <a:extLst>
                  <a:ext uri="{0D108BD9-81ED-4DB2-BD59-A6C34878D82A}">
                    <a16:rowId xmlns:a16="http://schemas.microsoft.com/office/drawing/2014/main" val="10000"/>
                  </a:ext>
                </a:extLst>
              </a:tr>
              <a:tr h="339482">
                <a:tc>
                  <a:txBody>
                    <a:bodyPr/>
                    <a:lstStyle/>
                    <a:p>
                      <a:pPr algn="ctr">
                        <a:defRPr sz="1800"/>
                      </a:pPr>
                      <a:r>
                        <a:rPr sz="2400" b="1"/>
                        <a:t>ˈlifɐ</a:t>
                      </a:r>
                    </a:p>
                  </a:txBody>
                  <a:tcPr marL="9525" marR="9525" marT="9525" marB="9525" anchor="ctr" horzOverflow="overflow">
                    <a:lnL w="12700">
                      <a:miter lim="400000"/>
                    </a:lnL>
                    <a:lnR w="12700">
                      <a:miter lim="400000"/>
                    </a:lnR>
                    <a:lnT w="12700">
                      <a:solidFill>
                        <a:srgbClr val="000000"/>
                      </a:solidFill>
                    </a:lnT>
                    <a:lnB w="12700">
                      <a:miter lim="400000"/>
                    </a:lnB>
                    <a:solidFill>
                      <a:srgbClr val="C5E0B4"/>
                    </a:solidFill>
                  </a:tcPr>
                </a:tc>
                <a:tc>
                  <a:txBody>
                    <a:bodyPr/>
                    <a:lstStyle/>
                    <a:p>
                      <a:pPr algn="ctr">
                        <a:defRPr sz="1800"/>
                      </a:pPr>
                      <a:r>
                        <a:rPr sz="2400"/>
                        <a:t>ˈflikɐ</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ˈflaplu</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fuk</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fluˈkif</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extLst>
                  <a:ext uri="{0D108BD9-81ED-4DB2-BD59-A6C34878D82A}">
                    <a16:rowId xmlns:a16="http://schemas.microsoft.com/office/drawing/2014/main" val="10001"/>
                  </a:ext>
                </a:extLst>
              </a:tr>
              <a:tr h="339482">
                <a:tc>
                  <a:txBody>
                    <a:bodyPr/>
                    <a:lstStyle/>
                    <a:p>
                      <a:pPr algn="ctr">
                        <a:defRPr sz="1800"/>
                      </a:pPr>
                      <a:r>
                        <a:rPr sz="2400" b="1"/>
                        <a:t>ˈfukɐ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ˈplifu </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ˈplaklu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paf</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kliˈfak</a:t>
                      </a: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2"/>
                  </a:ext>
                </a:extLst>
              </a:tr>
              <a:tr h="339482">
                <a:tc>
                  <a:txBody>
                    <a:bodyPr/>
                    <a:lstStyle/>
                    <a:p>
                      <a:pPr algn="ctr">
                        <a:defRPr sz="1800"/>
                      </a:pPr>
                      <a:r>
                        <a:rPr sz="2400" b="1"/>
                        <a:t>ˈkilɐ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b="1"/>
                        <a:t>ˈpiklu</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kup</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3"/>
                  </a:ext>
                </a:extLst>
              </a:tr>
              <a:tr h="339482">
                <a:tc>
                  <a:txBody>
                    <a:bodyPr/>
                    <a:lstStyle/>
                    <a:p>
                      <a:pPr algn="ctr">
                        <a:defRPr sz="1800"/>
                      </a:pPr>
                      <a:r>
                        <a:rPr sz="2400" b="1"/>
                        <a:t>ˈkupɐ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b="1"/>
                        <a:t>ˈfiplɐ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puˈkif</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4"/>
                  </a:ext>
                </a:extLst>
              </a:tr>
              <a:tr h="339482">
                <a:tc>
                  <a:txBody>
                    <a:bodyPr/>
                    <a:lstStyle/>
                    <a:p>
                      <a:pPr algn="ctr">
                        <a:defRPr sz="1800"/>
                      </a:pPr>
                      <a:r>
                        <a:rPr sz="2400" b="1"/>
                        <a:t>puˈfikɐ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fiˈkuplɐ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kɐˈfip</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5"/>
                  </a:ext>
                </a:extLst>
              </a:tr>
              <a:tr h="339482">
                <a:tc>
                  <a:txBody>
                    <a:bodyPr/>
                    <a:lstStyle/>
                    <a:p>
                      <a:pPr algn="ctr">
                        <a:defRPr sz="1800"/>
                      </a:pPr>
                      <a:r>
                        <a:rPr sz="2400" b="1"/>
                        <a:t>kiˈfapu</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fliˈpukɐ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pifɐˈkup</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6"/>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b="1"/>
                        <a:t>piˈklafu</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kɐpuˈfik</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7"/>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kliˈpɐfu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8"/>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b="1"/>
                        <a:t>kuˈflipɐ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09"/>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kuˈpiflɐ</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0"/>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1"/>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2"/>
                  </a:ext>
                </a:extLst>
              </a:tr>
              <a:tr h="339482">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extLst>
                  <a:ext uri="{0D108BD9-81ED-4DB2-BD59-A6C34878D82A}">
                    <a16:rowId xmlns:a16="http://schemas.microsoft.com/office/drawing/2014/main" val="10013"/>
                  </a:ext>
                </a:extLst>
              </a:tr>
            </a:tbl>
          </a:graphicData>
        </a:graphic>
      </p:graphicFrame>
      <p:grpSp>
        <p:nvGrpSpPr>
          <p:cNvPr id="277" name="Group"/>
          <p:cNvGrpSpPr/>
          <p:nvPr/>
        </p:nvGrpSpPr>
        <p:grpSpPr>
          <a:xfrm>
            <a:off x="9197878" y="149234"/>
            <a:ext cx="2853158" cy="960654"/>
            <a:chOff x="0" y="0"/>
            <a:chExt cx="2853157" cy="960653"/>
          </a:xfrm>
        </p:grpSpPr>
        <p:sp>
          <p:nvSpPr>
            <p:cNvPr id="275" name="Rectangle"/>
            <p:cNvSpPr/>
            <p:nvPr/>
          </p:nvSpPr>
          <p:spPr>
            <a:xfrm>
              <a:off x="-1" y="0"/>
              <a:ext cx="2853158" cy="960654"/>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76" name="image4.png" descr="image4.png"/>
            <p:cNvPicPr>
              <a:picLocks noChangeAspect="1"/>
            </p:cNvPicPr>
            <p:nvPr/>
          </p:nvPicPr>
          <p:blipFill>
            <a:blip r:embed="rId3"/>
            <a:stretch>
              <a:fillRect/>
            </a:stretch>
          </p:blipFill>
          <p:spPr>
            <a:xfrm>
              <a:off x="-1" y="0"/>
              <a:ext cx="2853159" cy="960654"/>
            </a:xfrm>
            <a:prstGeom prst="rect">
              <a:avLst/>
            </a:prstGeom>
            <a:ln w="12700" cap="flat">
              <a:noFill/>
              <a:miter lim="400000"/>
            </a:ln>
            <a:effectLst/>
          </p:spPr>
        </p:pic>
      </p:grpSp>
      <p:sp>
        <p:nvSpPr>
          <p:cNvPr id="278" name="LI Items"/>
          <p:cNvSpPr txBox="1"/>
          <p:nvPr/>
        </p:nvSpPr>
        <p:spPr>
          <a:xfrm>
            <a:off x="7425687" y="546163"/>
            <a:ext cx="2082297" cy="444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b="1">
                <a:latin typeface="+mn-lt"/>
                <a:ea typeface="+mn-ea"/>
                <a:cs typeface="+mn-cs"/>
                <a:sym typeface="Calibri"/>
              </a:defRPr>
            </a:lvl1pPr>
          </a:lstStyle>
          <a:p>
            <a:r>
              <a:t>LI Items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he LITMUS-QU-NWR-EP"/>
          <p:cNvSpPr txBox="1">
            <a:spLocks noGrp="1"/>
          </p:cNvSpPr>
          <p:nvPr>
            <p:ph type="title"/>
          </p:nvPr>
        </p:nvSpPr>
        <p:spPr>
          <a:xfrm>
            <a:off x="838200" y="132301"/>
            <a:ext cx="10515600" cy="1325563"/>
          </a:xfrm>
          <a:prstGeom prst="rect">
            <a:avLst/>
          </a:prstGeom>
        </p:spPr>
        <p:txBody>
          <a:bodyPr>
            <a:normAutofit fontScale="90000"/>
          </a:bodyPr>
          <a:lstStyle/>
          <a:p>
            <a:pPr defTabSz="365760">
              <a:defRPr sz="1760"/>
            </a:pPr>
            <a:br/>
            <a:br/>
            <a:endParaRPr/>
          </a:p>
          <a:p>
            <a:pPr defTabSz="365760">
              <a:defRPr sz="1760"/>
            </a:pPr>
            <a:br/>
            <a:br/>
            <a:br/>
            <a:br/>
            <a:br/>
            <a:endParaRPr/>
          </a:p>
          <a:p>
            <a:pPr defTabSz="365760">
              <a:defRPr sz="1760"/>
            </a:pPr>
            <a:endParaRPr/>
          </a:p>
          <a:p>
            <a:pPr defTabSz="365760">
              <a:defRPr sz="1760"/>
            </a:pPr>
            <a:br/>
            <a:br/>
            <a:br/>
            <a:br/>
            <a:br/>
            <a:br/>
            <a:br/>
            <a:br/>
            <a:br/>
            <a:br/>
            <a:br/>
            <a:br/>
            <a:br/>
            <a:br/>
            <a:br/>
            <a:br/>
            <a:endParaRPr/>
          </a:p>
          <a:p>
            <a:pPr defTabSz="365760">
              <a:defRPr sz="1760"/>
            </a:pPr>
            <a:br/>
            <a:br/>
            <a:br/>
            <a:br/>
            <a:br/>
            <a:br/>
            <a:br/>
            <a:br/>
            <a:br/>
            <a:br/>
            <a:br/>
            <a:br/>
            <a:br/>
            <a:br/>
            <a:br/>
            <a:br/>
            <a:br/>
            <a:br/>
            <a:br/>
            <a:br/>
            <a:br/>
            <a:br/>
            <a:br/>
            <a:br/>
            <a:br/>
            <a:br/>
            <a:br/>
            <a:br/>
            <a:br/>
            <a:br/>
            <a:br/>
            <a:br/>
            <a:br/>
            <a:br/>
            <a:br/>
            <a:br/>
            <a:br/>
            <a:br/>
            <a:br/>
            <a:br/>
            <a:br/>
            <a:br/>
            <a:br/>
            <a:br/>
            <a:br/>
            <a:br/>
            <a:br/>
            <a:br/>
            <a:endParaRPr/>
          </a:p>
          <a:p>
            <a:pPr defTabSz="365760">
              <a:defRPr sz="1760"/>
            </a:pPr>
            <a:endParaRPr/>
          </a:p>
          <a:p>
            <a:pPr defTabSz="365760">
              <a:defRPr sz="1760"/>
            </a:pPr>
            <a:endParaRPr/>
          </a:p>
          <a:p>
            <a:pPr defTabSz="365760">
              <a:defRPr sz="1760"/>
            </a:pPr>
            <a:endParaRPr/>
          </a:p>
          <a:p>
            <a:pPr defTabSz="365760">
              <a:defRPr sz="1760"/>
            </a:pPr>
            <a:endParaRPr/>
          </a:p>
          <a:p>
            <a:pPr defTabSz="365760">
              <a:defRPr sz="1760"/>
            </a:pPr>
            <a:br/>
            <a:br/>
            <a:br/>
            <a:br/>
            <a:endParaRPr/>
          </a:p>
          <a:p>
            <a:pPr defTabSz="365760">
              <a:defRPr sz="1760"/>
            </a:pPr>
            <a:endParaRPr/>
          </a:p>
          <a:p>
            <a:pPr defTabSz="365760">
              <a:defRPr sz="1760"/>
            </a:pPr>
            <a:endParaRPr/>
          </a:p>
          <a:p>
            <a:pPr defTabSz="365760">
              <a:defRPr sz="1760"/>
            </a:pPr>
            <a:endParaRPr/>
          </a:p>
          <a:p>
            <a:pPr defTabSz="365760">
              <a:defRPr sz="1760"/>
            </a:pPr>
            <a:endParaRPr/>
          </a:p>
          <a:p>
            <a:pPr defTabSz="365760">
              <a:defRPr sz="1760"/>
            </a:pPr>
            <a:endParaRPr/>
          </a:p>
          <a:p>
            <a:pPr defTabSz="365760">
              <a:defRPr sz="1760"/>
            </a:pPr>
            <a:endParaRPr/>
          </a:p>
        </p:txBody>
      </p:sp>
      <p:graphicFrame>
        <p:nvGraphicFramePr>
          <p:cNvPr id="283" name="Table"/>
          <p:cNvGraphicFramePr/>
          <p:nvPr/>
        </p:nvGraphicFramePr>
        <p:xfrm>
          <a:off x="410549" y="1457864"/>
          <a:ext cx="11399472" cy="4825634"/>
        </p:xfrm>
        <a:graphic>
          <a:graphicData uri="http://schemas.openxmlformats.org/drawingml/2006/table">
            <a:tbl>
              <a:tblPr>
                <a:tableStyleId>{4C3C2611-4C71-4FC5-86AE-919BDF0F9419}</a:tableStyleId>
              </a:tblPr>
              <a:tblGrid>
                <a:gridCol w="1899912">
                  <a:extLst>
                    <a:ext uri="{9D8B030D-6E8A-4147-A177-3AD203B41FA5}">
                      <a16:colId xmlns:a16="http://schemas.microsoft.com/office/drawing/2014/main" val="20000"/>
                    </a:ext>
                  </a:extLst>
                </a:gridCol>
                <a:gridCol w="1899912">
                  <a:extLst>
                    <a:ext uri="{9D8B030D-6E8A-4147-A177-3AD203B41FA5}">
                      <a16:colId xmlns:a16="http://schemas.microsoft.com/office/drawing/2014/main" val="20001"/>
                    </a:ext>
                  </a:extLst>
                </a:gridCol>
                <a:gridCol w="1899912">
                  <a:extLst>
                    <a:ext uri="{9D8B030D-6E8A-4147-A177-3AD203B41FA5}">
                      <a16:colId xmlns:a16="http://schemas.microsoft.com/office/drawing/2014/main" val="20002"/>
                    </a:ext>
                  </a:extLst>
                </a:gridCol>
                <a:gridCol w="1899912">
                  <a:extLst>
                    <a:ext uri="{9D8B030D-6E8A-4147-A177-3AD203B41FA5}">
                      <a16:colId xmlns:a16="http://schemas.microsoft.com/office/drawing/2014/main" val="20003"/>
                    </a:ext>
                  </a:extLst>
                </a:gridCol>
                <a:gridCol w="1899912">
                  <a:extLst>
                    <a:ext uri="{9D8B030D-6E8A-4147-A177-3AD203B41FA5}">
                      <a16:colId xmlns:a16="http://schemas.microsoft.com/office/drawing/2014/main" val="20004"/>
                    </a:ext>
                  </a:extLst>
                </a:gridCol>
                <a:gridCol w="1899912">
                  <a:extLst>
                    <a:ext uri="{9D8B030D-6E8A-4147-A177-3AD203B41FA5}">
                      <a16:colId xmlns:a16="http://schemas.microsoft.com/office/drawing/2014/main" val="20005"/>
                    </a:ext>
                  </a:extLst>
                </a:gridCol>
              </a:tblGrid>
              <a:tr h="438694">
                <a:tc>
                  <a:txBody>
                    <a:bodyPr/>
                    <a:lstStyle/>
                    <a:p>
                      <a:pPr algn="ctr">
                        <a:defRPr sz="1800"/>
                      </a:pPr>
                      <a:r>
                        <a:rPr sz="2400" b="1"/>
                        <a:t>{l,s}#</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{l,s}.C</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CCVC# </a:t>
                      </a:r>
                    </a:p>
                  </a:txBody>
                  <a:tcPr marL="9525" marR="9525" marT="9525" marB="9525" anchor="ctr" horzOverflow="overflow">
                    <a:lnL w="12700">
                      <a:miter lim="400000"/>
                    </a:lnL>
                    <a:lnR w="12700">
                      <a:miter lim="400000"/>
                    </a:lnR>
                    <a:lnT w="12700">
                      <a:miter lim="400000"/>
                    </a:lnT>
                    <a:lnB w="12700">
                      <a:solidFill>
                        <a:srgbClr val="000000"/>
                      </a:solidFill>
                    </a:lnB>
                    <a:solidFill>
                      <a:srgbClr val="E8EBF5"/>
                    </a:solidFill>
                  </a:tcPr>
                </a:tc>
                <a:tc>
                  <a:txBody>
                    <a:bodyPr/>
                    <a:lstStyle/>
                    <a:p>
                      <a:pPr algn="ctr">
                        <a:defRPr sz="1800"/>
                      </a:pPr>
                      <a:r>
                        <a:rPr sz="2400" b="1"/>
                        <a:t>r#</a:t>
                      </a:r>
                    </a:p>
                  </a:txBody>
                  <a:tcPr marL="9525" marR="9525" marT="9525" marB="9525" anchor="ctr" horzOverflow="overflow">
                    <a:lnL w="12700">
                      <a:miter lim="400000"/>
                    </a:lnL>
                    <a:lnR w="12700">
                      <a:miter lim="400000"/>
                    </a:lnR>
                    <a:lnT w="12700">
                      <a:miter lim="400000"/>
                    </a:lnT>
                    <a:lnB w="12700">
                      <a:solidFill>
                        <a:srgbClr val="000000"/>
                      </a:solidFill>
                    </a:lnB>
                    <a:solidFill>
                      <a:srgbClr val="C5E0B4"/>
                    </a:solidFill>
                  </a:tcPr>
                </a:tc>
                <a:tc>
                  <a:txBody>
                    <a:bodyPr/>
                    <a:lstStyle/>
                    <a:p>
                      <a:pPr algn="ctr">
                        <a:defRPr sz="1800"/>
                      </a:pPr>
                      <a:r>
                        <a:rPr sz="2400" b="1"/>
                        <a:t>r.C</a:t>
                      </a:r>
                    </a:p>
                  </a:txBody>
                  <a:tcPr marL="9525" marR="9525" marT="9525" marB="9525" anchor="ctr" horzOverflow="overflow">
                    <a:lnL w="12700">
                      <a:miter lim="400000"/>
                    </a:lnL>
                    <a:lnR w="12700">
                      <a:miter lim="400000"/>
                    </a:lnR>
                    <a:lnT w="12700">
                      <a:miter lim="400000"/>
                    </a:lnT>
                    <a:lnB w="12700">
                      <a:solidFill>
                        <a:srgbClr val="000000"/>
                      </a:solidFill>
                    </a:lnB>
                    <a:solidFill>
                      <a:srgbClr val="C5E0B4"/>
                    </a:solidFill>
                  </a:tcPr>
                </a:tc>
                <a:tc>
                  <a:txBody>
                    <a:bodyPr/>
                    <a:lstStyle/>
                    <a:p>
                      <a:pPr algn="ctr">
                        <a:defRPr sz="1800"/>
                      </a:pPr>
                      <a:r>
                        <a:rPr sz="2400" b="1"/>
                        <a:t>.CrV</a:t>
                      </a:r>
                    </a:p>
                  </a:txBody>
                  <a:tcPr marL="9525" marR="9525" marT="9525" marB="9525" anchor="ctr" horzOverflow="overflow">
                    <a:lnL w="12700">
                      <a:miter lim="400000"/>
                    </a:lnL>
                    <a:lnR w="12700">
                      <a:miter lim="400000"/>
                    </a:lnR>
                    <a:lnT w="12700">
                      <a:miter lim="400000"/>
                    </a:lnT>
                    <a:lnB w="12700">
                      <a:solidFill>
                        <a:srgbClr val="000000"/>
                      </a:solidFill>
                    </a:lnB>
                    <a:solidFill>
                      <a:srgbClr val="C5E0B4"/>
                    </a:solidFill>
                  </a:tcPr>
                </a:tc>
                <a:extLst>
                  <a:ext uri="{0D108BD9-81ED-4DB2-BD59-A6C34878D82A}">
                    <a16:rowId xmlns:a16="http://schemas.microsoft.com/office/drawing/2014/main" val="10000"/>
                  </a:ext>
                </a:extLst>
              </a:tr>
              <a:tr h="438694">
                <a:tc>
                  <a:txBody>
                    <a:bodyPr/>
                    <a:lstStyle/>
                    <a:p>
                      <a:pPr algn="ctr">
                        <a:defRPr sz="2400"/>
                      </a:pPr>
                      <a:r>
                        <a:t>faɫ</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ˈfiɫpɐ</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1800"/>
                      </a:pPr>
                      <a:r>
                        <a:rPr sz="2400"/>
                        <a:t>fluʃ</a:t>
                      </a:r>
                    </a:p>
                  </a:txBody>
                  <a:tcPr marL="9525" marR="9525" marT="9525" marB="9525" anchor="ctr" horzOverflow="overflow">
                    <a:lnL w="12700">
                      <a:miter lim="400000"/>
                    </a:lnL>
                    <a:lnR w="12700">
                      <a:miter lim="400000"/>
                    </a:lnR>
                    <a:lnT w="12700">
                      <a:solidFill>
                        <a:srgbClr val="000000"/>
                      </a:solidFill>
                    </a:lnT>
                    <a:lnB w="12700">
                      <a:miter lim="400000"/>
                    </a:lnB>
                    <a:solidFill>
                      <a:srgbClr val="E8EBF5"/>
                    </a:solidFill>
                  </a:tcPr>
                </a:tc>
                <a:tc>
                  <a:txBody>
                    <a:bodyPr/>
                    <a:lstStyle/>
                    <a:p>
                      <a:pPr algn="ctr">
                        <a:defRPr sz="2400" b="1"/>
                      </a:pPr>
                      <a:r>
                        <a:t>fiɾ</a:t>
                      </a:r>
                    </a:p>
                  </a:txBody>
                  <a:tcPr marL="9525" marR="9525" marT="9525" marB="9525" anchor="ctr" horzOverflow="overflow">
                    <a:lnL w="12700">
                      <a:miter lim="400000"/>
                    </a:lnL>
                    <a:lnR w="12700">
                      <a:miter lim="400000"/>
                    </a:lnR>
                    <a:lnT w="12700">
                      <a:solidFill>
                        <a:srgbClr val="000000"/>
                      </a:solidFill>
                    </a:lnT>
                    <a:lnB w="12700">
                      <a:miter lim="400000"/>
                    </a:lnB>
                    <a:solidFill>
                      <a:srgbClr val="C5E0B4"/>
                    </a:solidFill>
                  </a:tcPr>
                </a:tc>
                <a:tc>
                  <a:txBody>
                    <a:bodyPr/>
                    <a:lstStyle/>
                    <a:p>
                      <a:pPr algn="ctr">
                        <a:defRPr sz="2400" b="1"/>
                      </a:pPr>
                      <a:r>
                        <a:t>ˈpuɾfɐ</a:t>
                      </a:r>
                      <a:endParaRPr sz="1800"/>
                    </a:p>
                  </a:txBody>
                  <a:tcPr marL="0" marR="0" marT="0" marB="0" anchor="ctr" horzOverflow="overflow">
                    <a:lnL w="12700">
                      <a:miter lim="400000"/>
                    </a:lnL>
                    <a:lnR w="12700">
                      <a:miter lim="400000"/>
                    </a:lnR>
                    <a:lnT w="12700">
                      <a:solidFill>
                        <a:srgbClr val="000000"/>
                      </a:solidFill>
                    </a:lnT>
                    <a:lnB w="12700">
                      <a:miter lim="400000"/>
                    </a:lnB>
                    <a:solidFill>
                      <a:srgbClr val="C5E0B4"/>
                    </a:solidFill>
                  </a:tcPr>
                </a:tc>
                <a:tc>
                  <a:txBody>
                    <a:bodyPr/>
                    <a:lstStyle/>
                    <a:p>
                      <a:pPr algn="ctr">
                        <a:defRPr sz="2400" b="1"/>
                      </a:pPr>
                      <a:r>
                        <a:t>ˈpikɾu</a:t>
                      </a:r>
                    </a:p>
                  </a:txBody>
                  <a:tcPr marL="0" marR="0" marT="0" marB="0" anchor="ctr" horzOverflow="overflow">
                    <a:lnL w="12700">
                      <a:miter lim="400000"/>
                    </a:lnL>
                    <a:lnR w="12700">
                      <a:miter lim="400000"/>
                    </a:lnR>
                    <a:lnT w="12700">
                      <a:solidFill>
                        <a:srgbClr val="000000"/>
                      </a:solidFill>
                    </a:lnT>
                    <a:lnB w="12700">
                      <a:miter lim="400000"/>
                    </a:lnB>
                    <a:solidFill>
                      <a:srgbClr val="C5E0B4"/>
                    </a:solidFill>
                  </a:tcPr>
                </a:tc>
                <a:extLst>
                  <a:ext uri="{0D108BD9-81ED-4DB2-BD59-A6C34878D82A}">
                    <a16:rowId xmlns:a16="http://schemas.microsoft.com/office/drawing/2014/main" val="10001"/>
                  </a:ext>
                </a:extLst>
              </a:tr>
              <a:tr h="438694">
                <a:tc>
                  <a:txBody>
                    <a:bodyPr/>
                    <a:lstStyle/>
                    <a:p>
                      <a:pPr algn="ctr">
                        <a:defRPr sz="1800"/>
                      </a:pPr>
                      <a:r>
                        <a:rPr sz="2400" b="1"/>
                        <a:t>piʃ</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ˈfuʃpɐ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fluk</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piˈfuɾ</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ˈkiɾpu</a:t>
                      </a:r>
                    </a:p>
                  </a:txBody>
                  <a:tcPr marL="0" marR="0" marT="0" marB="0"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ˈfupɾɐ</a:t>
                      </a:r>
                    </a:p>
                  </a:txBody>
                  <a:tcPr marL="0" marR="0" marT="0" marB="0"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2"/>
                  </a:ext>
                </a:extLst>
              </a:tr>
              <a:tr h="438694">
                <a:tc>
                  <a:txBody>
                    <a:bodyPr/>
                    <a:lstStyle/>
                    <a:p>
                      <a:pPr algn="ctr">
                        <a:defRPr sz="1800"/>
                      </a:pPr>
                      <a:r>
                        <a:rPr sz="2400"/>
                        <a:t>fiˈpuɫ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a:t>ˈpiɫfu</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r>
                        <a:t>plaɫ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pɐˈkuɾ</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kiˈfuɾpɐ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ˈfɾikɐ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3"/>
                  </a:ext>
                </a:extLst>
              </a:tr>
              <a:tr h="438694">
                <a:tc>
                  <a:txBody>
                    <a:bodyPr/>
                    <a:lstStyle/>
                    <a:p>
                      <a:pPr algn="ctr">
                        <a:defRPr sz="1800"/>
                      </a:pPr>
                      <a:r>
                        <a:rPr sz="2400"/>
                        <a:t>ˈfipuʃ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ˈkiʃfɐ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klaf</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kipɐˈfuɾ</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kɐˈpiɾfu</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ˈpɾiku</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4"/>
                  </a:ext>
                </a:extLst>
              </a:tr>
              <a:tr h="438694">
                <a:tc>
                  <a:txBody>
                    <a:bodyPr/>
                    <a:lstStyle/>
                    <a:p>
                      <a:pPr algn="ctr">
                        <a:defRPr sz="2400"/>
                      </a:pPr>
                      <a:r>
                        <a:t>kuˈfaɫ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b="1"/>
                        <a:t>fiˈkuʃpɐ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kliɫ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fɐkiˈpuɾ</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piˈfɾukɐ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5"/>
                  </a:ext>
                </a:extLst>
              </a:tr>
              <a:tr h="438694">
                <a:tc>
                  <a:txBody>
                    <a:bodyPr/>
                    <a:lstStyle/>
                    <a:p>
                      <a:pPr algn="ctr">
                        <a:defRPr sz="1800"/>
                      </a:pPr>
                      <a:r>
                        <a:rPr sz="2400"/>
                        <a:t>ˈkifuʃ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b="1"/>
                        <a:t>pɐˈfiʃku</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a:pPr>
                      <a:r>
                        <a:rPr sz="2400"/>
                        <a:t>kliʃ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piˈkɾafu</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6"/>
                  </a:ext>
                </a:extLst>
              </a:tr>
              <a:tr h="438694">
                <a:tc>
                  <a:txBody>
                    <a:bodyPr/>
                    <a:lstStyle/>
                    <a:p>
                      <a:pPr algn="ctr">
                        <a:defRPr sz="1800"/>
                      </a:pPr>
                      <a:r>
                        <a:rPr sz="2400"/>
                        <a:t>fɐkuˈpiɫ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b="1"/>
                        <a:t>kɐˈfiɫpu</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pɾuɾ</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kiˈpufɾɐ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7"/>
                  </a:ext>
                </a:extLst>
              </a:tr>
              <a:tr h="438694">
                <a:tc>
                  <a:txBody>
                    <a:bodyPr/>
                    <a:lstStyle/>
                    <a:p>
                      <a:pPr algn="ctr">
                        <a:defRPr sz="1800"/>
                      </a:pPr>
                      <a:r>
                        <a:rPr sz="2400"/>
                        <a:t>pɐkiˈfaɫ</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1800"/>
                      </a:pPr>
                      <a:r>
                        <a:rPr sz="2400" b="1"/>
                        <a:t>kuˈpiɫfɐ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2400" b="1"/>
                      </a:pPr>
                      <a:r>
                        <a:t>kɾuɾ</a:t>
                      </a:r>
                    </a:p>
                  </a:txBody>
                  <a:tcPr marL="9525" marR="9525" marT="9525" marB="9525" anchor="ctr" horzOverflow="overflow">
                    <a:lnL w="12700">
                      <a:miter lim="400000"/>
                    </a:lnL>
                    <a:lnR w="12700">
                      <a:miter lim="400000"/>
                    </a:lnR>
                    <a:lnT w="12700">
                      <a:miter lim="400000"/>
                    </a:lnT>
                    <a:lnB w="12700">
                      <a:miter lim="400000"/>
                    </a:lnB>
                    <a:solidFill>
                      <a:srgbClr val="C5E0B4"/>
                    </a:solidFill>
                  </a:tcPr>
                </a:tc>
                <a:tc>
                  <a:txBody>
                    <a:bodyPr/>
                    <a:lstStyle/>
                    <a:p>
                      <a:pPr algn="ctr">
                        <a:defRPr sz="18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kɐˈfipɾu</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8"/>
                  </a:ext>
                </a:extLst>
              </a:tr>
              <a:tr h="438694">
                <a:tc>
                  <a:txBody>
                    <a:bodyPr/>
                    <a:lstStyle/>
                    <a:p>
                      <a:pPr algn="ctr">
                        <a:defRPr sz="1800"/>
                      </a:pPr>
                      <a:r>
                        <a:rPr sz="2400"/>
                        <a:t>piˈfukɐʃ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fɾɐˈpiku</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09"/>
                  </a:ext>
                </a:extLst>
              </a:tr>
              <a:tr h="438694">
                <a:tc>
                  <a:txBody>
                    <a:bodyPr/>
                    <a:lstStyle/>
                    <a:p>
                      <a:pPr algn="ctr">
                        <a:defRPr sz="1800"/>
                      </a:pPr>
                      <a:r>
                        <a:rPr sz="2400"/>
                        <a:t>kiˈfapuʃ</a:t>
                      </a: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endParaRPr/>
                    </a:p>
                  </a:txBody>
                  <a:tcPr marL="9525" marR="9525" marT="9525" marB="9525" anchor="ctr" horzOverflow="overflow">
                    <a:lnL w="12700">
                      <a:miter lim="400000"/>
                    </a:lnL>
                    <a:lnR w="12700">
                      <a:miter lim="400000"/>
                    </a:lnR>
                    <a:lnT w="12700">
                      <a:miter lim="400000"/>
                    </a:lnT>
                    <a:lnB w="12700">
                      <a:miter lim="400000"/>
                    </a:lnB>
                    <a:solidFill>
                      <a:srgbClr val="E8EBF5"/>
                    </a:solidFill>
                  </a:tcPr>
                </a:tc>
                <a:tc>
                  <a:txBody>
                    <a:bodyPr/>
                    <a:lstStyle/>
                    <a:p>
                      <a:pPr algn="ctr">
                        <a:defRPr sz="2400" b="1"/>
                      </a:pPr>
                      <a:r>
                        <a:t>kɾiˈpufɐ</a:t>
                      </a:r>
                    </a:p>
                  </a:txBody>
                  <a:tcPr marL="9525" marR="9525" marT="9525" marB="9525" anchor="ctr" horzOverflow="overflow">
                    <a:lnL w="12700">
                      <a:miter lim="400000"/>
                    </a:lnL>
                    <a:lnR w="12700">
                      <a:miter lim="400000"/>
                    </a:lnR>
                    <a:lnT w="12700">
                      <a:miter lim="400000"/>
                    </a:lnT>
                    <a:lnB w="12700">
                      <a:miter lim="400000"/>
                    </a:lnB>
                    <a:solidFill>
                      <a:srgbClr val="C5E0B4"/>
                    </a:solidFill>
                  </a:tcPr>
                </a:tc>
                <a:extLst>
                  <a:ext uri="{0D108BD9-81ED-4DB2-BD59-A6C34878D82A}">
                    <a16:rowId xmlns:a16="http://schemas.microsoft.com/office/drawing/2014/main" val="10010"/>
                  </a:ext>
                </a:extLst>
              </a:tr>
            </a:tbl>
          </a:graphicData>
        </a:graphic>
      </p:graphicFrame>
      <p:sp>
        <p:nvSpPr>
          <p:cNvPr id="284" name="LD Items - version 2"/>
          <p:cNvSpPr txBox="1"/>
          <p:nvPr/>
        </p:nvSpPr>
        <p:spPr>
          <a:xfrm>
            <a:off x="7425687" y="546163"/>
            <a:ext cx="4384341" cy="444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b="1">
                <a:latin typeface="+mn-lt"/>
                <a:ea typeface="+mn-ea"/>
                <a:cs typeface="+mn-cs"/>
                <a:sym typeface="Calibri"/>
              </a:defRPr>
            </a:lvl1pPr>
          </a:lstStyle>
          <a:p>
            <a:r>
              <a:t>LD Items - version 2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ferences"/>
          <p:cNvSpPr txBox="1">
            <a:spLocks noGrp="1"/>
          </p:cNvSpPr>
          <p:nvPr>
            <p:ph type="title"/>
          </p:nvPr>
        </p:nvSpPr>
        <p:spPr>
          <a:xfrm>
            <a:off x="831850" y="1709738"/>
            <a:ext cx="10515600" cy="2852739"/>
          </a:xfrm>
          <a:prstGeom prst="rect">
            <a:avLst/>
          </a:prstGeom>
        </p:spPr>
        <p:txBody>
          <a:bodyPr/>
          <a:lstStyle/>
          <a:p>
            <a:r>
              <a:t>Referências</a:t>
            </a:r>
          </a:p>
        </p:txBody>
      </p:sp>
      <p:sp>
        <p:nvSpPr>
          <p:cNvPr id="287"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bi-Aad, K &amp; Atallah, C. (2020). L’épreuve répétition de non-mots : LITMUS-NWR-LIBAN. In Zebib, R., Prévost, P., Tuller, L. &amp; Henry, G. (Eds.), Plurilinguisme et Troubles Spécifiques du Langage au Liban (pp. 79-92), Beyrouth : Presses universitaires de l"/>
          <p:cNvSpPr txBox="1">
            <a:spLocks noGrp="1"/>
          </p:cNvSpPr>
          <p:nvPr>
            <p:ph type="body" idx="1"/>
          </p:nvPr>
        </p:nvSpPr>
        <p:spPr>
          <a:xfrm>
            <a:off x="186265" y="352490"/>
            <a:ext cx="11819470" cy="6781801"/>
          </a:xfrm>
          <a:prstGeom prst="rect">
            <a:avLst/>
          </a:prstGeom>
        </p:spPr>
        <p:txBody>
          <a:bodyPr/>
          <a:lstStyle/>
          <a:p>
            <a:pPr marL="0" indent="0">
              <a:lnSpc>
                <a:spcPct val="81000"/>
              </a:lnSpc>
              <a:buSzTx/>
              <a:buNone/>
              <a:defRPr sz="2000"/>
            </a:pPr>
            <a:r>
              <a:t>Abi-Aad, K &amp; Atallah, C. (2020). L’épreuve répétition de non-mots : LITMUS-NWR-LIBAN. In Zebib, R., Prévost, P., Tuller, L. &amp; Henry, G. (Eds.), Plurilinguisme et Troubles Spécifiques du Langage au Liban (pp. 79-92), Beyrouth : Presses universitaires de l’Université Saint-Joseph. </a:t>
            </a:r>
            <a:endParaRPr sz="1400"/>
          </a:p>
          <a:p>
            <a:pPr marL="0" indent="0">
              <a:lnSpc>
                <a:spcPct val="81000"/>
              </a:lnSpc>
              <a:buSzTx/>
              <a:buNone/>
              <a:defRPr sz="2000"/>
            </a:pPr>
            <a:r>
              <a:t>de Almeida, L., Ferré, S., Barthez, M. A., &amp; dos Santos, C. (2019). What do monolingual and bilingual children with and without SLI produce when phonology is too complex?. First language, 39(2), 158-176. </a:t>
            </a:r>
            <a:endParaRPr sz="1400"/>
          </a:p>
          <a:p>
            <a:pPr marL="0" indent="0">
              <a:lnSpc>
                <a:spcPct val="81000"/>
              </a:lnSpc>
              <a:buSzTx/>
              <a:buNone/>
              <a:defRPr sz="2000"/>
            </a:pPr>
            <a:r>
              <a:t>Catarino, I., Almeida, L., dos Santos, C., &amp; Freitas, M. (2021). Sobre o impacto da constituência silábica na repetição de pseudopalavras: dados preliminares do desenvolvimento típico para a validação do LITMUS-QU-NWR-EP. Revista da Associação Portuguesa de Linguística, (8), 87-104. </a:t>
            </a:r>
            <a:endParaRPr sz="1400"/>
          </a:p>
          <a:p>
            <a:pPr marL="0" indent="0">
              <a:lnSpc>
                <a:spcPct val="81000"/>
              </a:lnSpc>
              <a:buSzTx/>
              <a:buNone/>
              <a:defRPr sz="2000"/>
            </a:pPr>
            <a:r>
              <a:t>Maddieson, Ian, Sébastien Flavier, Egidio Marsico &amp; François Pellegrino. 2011. LAPSyD: Lyon- Albuquerque Phonological Systems Databases, Version 1.0. http://www.lapsyd.ddl.ish- lyon.cnrs.fr/. </a:t>
            </a:r>
            <a:endParaRPr sz="1400"/>
          </a:p>
          <a:p>
            <a:pPr marL="0" indent="0">
              <a:lnSpc>
                <a:spcPct val="81000"/>
              </a:lnSpc>
              <a:buSzTx/>
              <a:buNone/>
              <a:defRPr sz="2000"/>
            </a:pPr>
            <a:r>
              <a:t>Mateus, M. H., &amp; d'Andrade, E. (2000). The phonology of Portuguese. OUP Oxford.</a:t>
            </a:r>
            <a:br/>
            <a:r>
              <a:t>Ramalho, A. M., Freitas, M.J. (2018). Word-initial rhotic clusters in typically developing children: European Portuguese. Clinical Linguistics and Phonetics, 32(5-6), 459-480. </a:t>
            </a:r>
            <a:endParaRPr sz="1400"/>
          </a:p>
          <a:p>
            <a:pPr marL="0" indent="0">
              <a:lnSpc>
                <a:spcPct val="81000"/>
              </a:lnSpc>
              <a:buSzTx/>
              <a:buNone/>
              <a:defRPr sz="2000"/>
            </a:pPr>
            <a:r>
              <a:t>Schwob, S., Eddé, L., Jacquin, L., Leboulanger, M., Picard, M., Oliveira, P. R., &amp; Skoruppa, K. (2021). Using nonword repetition to identify developmental language disorder in monolingual and bilingual children: A systematic review and meta-analysis. Journal of Speech, Language, and Hearing Research, 64(9), 3578-3593. </a:t>
            </a:r>
            <a:endParaRPr sz="1400"/>
          </a:p>
          <a:p>
            <a:pPr marL="0" indent="0">
              <a:lnSpc>
                <a:spcPct val="81000"/>
              </a:lnSpc>
              <a:buSzTx/>
              <a:buNone/>
              <a:defRPr sz="2000"/>
            </a:pPr>
            <a:r>
              <a:t>Veloso, J. (2006). Reavaliando o estatuto silábico das seqüências obstruinte+ lateral em português europeu. DELTA: Documentação de Estudos em Lingüística Teórica e Aplicada, 22, 127-158. </a:t>
            </a:r>
            <a:endParaRPr sz="1400"/>
          </a:p>
          <a:p>
            <a:pPr marL="0" indent="0">
              <a:lnSpc>
                <a:spcPct val="81000"/>
              </a:lnSpc>
              <a:buSzTx/>
              <a:buNone/>
              <a:defRPr sz="2000"/>
            </a:pPr>
            <a:r>
              <a:t>Tuller, L., Hamann, C., Chilla, S., Ferré, S., Morin, E., Prevost, P., ... &amp; Zebib, R. (2018). Identifying language impairment in bilingual children in France and in Germany. International Journal of Language &amp; Communication Disorders, 53(4), 888-904.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Double-click to edit"/>
          <p:cNvSpPr txBox="1">
            <a:spLocks noGrp="1"/>
          </p:cNvSpPr>
          <p:nvPr>
            <p:ph type="title"/>
          </p:nvPr>
        </p:nvSpPr>
        <p:spPr>
          <a:prstGeom prst="rect">
            <a:avLst/>
          </a:prstGeom>
        </p:spPr>
        <p:txBody>
          <a:bodyPr/>
          <a:lstStyle/>
          <a:p>
            <a:endParaRPr/>
          </a:p>
        </p:txBody>
      </p:sp>
      <p:pic>
        <p:nvPicPr>
          <p:cNvPr id="292" name="image13.png" descr="image13.png"/>
          <p:cNvPicPr>
            <a:picLocks noChangeAspect="1"/>
          </p:cNvPicPr>
          <p:nvPr/>
        </p:nvPicPr>
        <p:blipFill>
          <a:blip r:embed="rId2"/>
          <a:stretch>
            <a:fillRect/>
          </a:stretch>
        </p:blipFill>
        <p:spPr>
          <a:xfrm>
            <a:off x="0" y="0"/>
            <a:ext cx="6975734" cy="6858000"/>
          </a:xfrm>
          <a:prstGeom prst="rect">
            <a:avLst/>
          </a:prstGeom>
          <a:ln w="12700">
            <a:miter lim="400000"/>
          </a:ln>
        </p:spPr>
      </p:pic>
      <p:pic>
        <p:nvPicPr>
          <p:cNvPr id="293" name="image14.png" descr="image14.png"/>
          <p:cNvPicPr>
            <a:picLocks noChangeAspect="1"/>
          </p:cNvPicPr>
          <p:nvPr/>
        </p:nvPicPr>
        <p:blipFill>
          <a:blip r:embed="rId3"/>
          <a:stretch>
            <a:fillRect/>
          </a:stretch>
        </p:blipFill>
        <p:spPr>
          <a:xfrm>
            <a:off x="5543739" y="1898917"/>
            <a:ext cx="6776547" cy="435133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he LITMUS-QU-NWR-EP"/>
          <p:cNvSpPr txBox="1">
            <a:spLocks noGrp="1"/>
          </p:cNvSpPr>
          <p:nvPr>
            <p:ph type="title"/>
          </p:nvPr>
        </p:nvSpPr>
        <p:spPr>
          <a:prstGeom prst="rect">
            <a:avLst/>
          </a:prstGeom>
        </p:spPr>
        <p:txBody>
          <a:bodyPr/>
          <a:lstStyle/>
          <a:p>
            <a:r>
              <a:t>LITMUS-QU-NWR-EP</a:t>
            </a:r>
          </a:p>
        </p:txBody>
      </p:sp>
      <p:sp>
        <p:nvSpPr>
          <p:cNvPr id="296" name="Lexical stress - version 2…"/>
          <p:cNvSpPr txBox="1">
            <a:spLocks noGrp="1"/>
          </p:cNvSpPr>
          <p:nvPr>
            <p:ph type="body" idx="1"/>
          </p:nvPr>
        </p:nvSpPr>
        <p:spPr>
          <a:prstGeom prst="rect">
            <a:avLst/>
          </a:prstGeom>
        </p:spPr>
        <p:txBody>
          <a:bodyPr/>
          <a:lstStyle/>
          <a:p>
            <a:pPr marL="0" indent="0">
              <a:buSzTx/>
              <a:buNone/>
              <a:defRPr b="1"/>
            </a:pPr>
            <a:r>
              <a:t>Dados de frequência para o PE (</a:t>
            </a:r>
            <a:r>
              <a:rPr i="1"/>
              <a:t>apud</a:t>
            </a:r>
            <a:r>
              <a:t> Ramalho 2017)</a:t>
            </a:r>
          </a:p>
          <a:p>
            <a:pPr marL="0" indent="0">
              <a:buSzTx/>
              <a:buNone/>
            </a:pPr>
            <a:endParaRPr/>
          </a:p>
          <a:p>
            <a:pPr marL="0" indent="0">
              <a:buSzTx/>
              <a:buNone/>
            </a:pPr>
            <a:r>
              <a:t>Coda (Vigário </a:t>
            </a:r>
            <a:r>
              <a:rPr i="1"/>
              <a:t>et al. </a:t>
            </a:r>
            <a:r>
              <a:t>2010)</a:t>
            </a:r>
          </a:p>
          <a:p>
            <a:pPr marL="0" indent="0">
              <a:buSzTx/>
              <a:buNone/>
            </a:pPr>
            <a:r>
              <a:t>		[ʃ]		[ɾ]		[l / ɫ]</a:t>
            </a:r>
          </a:p>
          <a:p>
            <a:pPr marL="0" indent="0">
              <a:buSzTx/>
              <a:buNone/>
            </a:pPr>
            <a:r>
              <a:t>Global	11%		13%		5%</a:t>
            </a:r>
          </a:p>
          <a:p>
            <a:pPr marL="0" indent="0">
              <a:buSzTx/>
              <a:buNone/>
            </a:pPr>
            <a:r>
              <a:t>Coda		95%		42%		27%</a:t>
            </a:r>
          </a:p>
        </p:txBody>
      </p:sp>
      <p:grpSp>
        <p:nvGrpSpPr>
          <p:cNvPr id="299" name="Group"/>
          <p:cNvGrpSpPr/>
          <p:nvPr/>
        </p:nvGrpSpPr>
        <p:grpSpPr>
          <a:xfrm>
            <a:off x="7701587" y="497210"/>
            <a:ext cx="2853158" cy="960656"/>
            <a:chOff x="0" y="0"/>
            <a:chExt cx="2853157" cy="960654"/>
          </a:xfrm>
        </p:grpSpPr>
        <p:sp>
          <p:nvSpPr>
            <p:cNvPr id="297"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298"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he LITMUS-QU-NWR-EP"/>
          <p:cNvSpPr txBox="1">
            <a:spLocks noGrp="1"/>
          </p:cNvSpPr>
          <p:nvPr>
            <p:ph type="title"/>
          </p:nvPr>
        </p:nvSpPr>
        <p:spPr>
          <a:prstGeom prst="rect">
            <a:avLst/>
          </a:prstGeom>
        </p:spPr>
        <p:txBody>
          <a:bodyPr/>
          <a:lstStyle/>
          <a:p>
            <a:r>
              <a:t>LITMUS-QU-NWR-EP</a:t>
            </a:r>
          </a:p>
        </p:txBody>
      </p:sp>
      <p:sp>
        <p:nvSpPr>
          <p:cNvPr id="302" name="Lexical stress - version 2…"/>
          <p:cNvSpPr txBox="1">
            <a:spLocks noGrp="1"/>
          </p:cNvSpPr>
          <p:nvPr>
            <p:ph type="body" idx="1"/>
          </p:nvPr>
        </p:nvSpPr>
        <p:spPr>
          <a:prstGeom prst="rect">
            <a:avLst/>
          </a:prstGeom>
        </p:spPr>
        <p:txBody>
          <a:bodyPr/>
          <a:lstStyle/>
          <a:p>
            <a:pPr marL="0" indent="0">
              <a:buSzTx/>
              <a:buNone/>
              <a:defRPr b="1"/>
            </a:pPr>
            <a:r>
              <a:t>Dados de frequência para o PE (</a:t>
            </a:r>
            <a:r>
              <a:rPr i="1"/>
              <a:t>apud</a:t>
            </a:r>
            <a:r>
              <a:t> Ramalho 2017)</a:t>
            </a:r>
          </a:p>
          <a:p>
            <a:pPr marL="0" indent="0">
              <a:buSzTx/>
              <a:buNone/>
            </a:pPr>
            <a:endParaRPr/>
          </a:p>
          <a:p>
            <a:pPr marL="0" indent="0">
              <a:buSzTx/>
              <a:buNone/>
            </a:pPr>
            <a:r>
              <a:t>Ataque ramificado (Vigário </a:t>
            </a:r>
            <a:r>
              <a:rPr i="1"/>
              <a:t>et al. </a:t>
            </a:r>
            <a:r>
              <a:t>2010)</a:t>
            </a:r>
          </a:p>
          <a:p>
            <a:pPr marL="0" indent="0">
              <a:buSzTx/>
              <a:buNone/>
            </a:pPr>
            <a:r>
              <a:t>		 C[ɾ]		C[l]</a:t>
            </a:r>
          </a:p>
          <a:p>
            <a:pPr marL="0" indent="0">
              <a:buSzTx/>
              <a:buNone/>
            </a:pPr>
            <a:r>
              <a:t>		21%		10%		</a:t>
            </a:r>
          </a:p>
        </p:txBody>
      </p:sp>
      <p:grpSp>
        <p:nvGrpSpPr>
          <p:cNvPr id="305" name="Group"/>
          <p:cNvGrpSpPr/>
          <p:nvPr/>
        </p:nvGrpSpPr>
        <p:grpSpPr>
          <a:xfrm>
            <a:off x="7701587" y="497210"/>
            <a:ext cx="2853158" cy="960656"/>
            <a:chOff x="0" y="0"/>
            <a:chExt cx="2853157" cy="960654"/>
          </a:xfrm>
        </p:grpSpPr>
        <p:sp>
          <p:nvSpPr>
            <p:cNvPr id="303"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304"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s testes de repetição de pseudopalavras (RPP) apresentam vantagens comparativamente aos testes de vocabulário e de fonologia baseados no léxico:…"/>
          <p:cNvSpPr txBox="1">
            <a:spLocks noGrp="1"/>
          </p:cNvSpPr>
          <p:nvPr>
            <p:ph type="body" idx="1"/>
          </p:nvPr>
        </p:nvSpPr>
        <p:spPr>
          <a:xfrm>
            <a:off x="2135559" y="1916832"/>
            <a:ext cx="7776866" cy="4752529"/>
          </a:xfrm>
          <a:prstGeom prst="rect">
            <a:avLst/>
          </a:prstGeom>
        </p:spPr>
        <p:txBody>
          <a:bodyPr/>
          <a:lstStyle/>
          <a:p>
            <a:pPr marL="0" indent="0" algn="just">
              <a:spcBef>
                <a:spcPts val="1900"/>
              </a:spcBef>
              <a:buSzTx/>
              <a:buNone/>
              <a:defRPr sz="2000">
                <a:latin typeface="+mj-lt"/>
                <a:ea typeface="+mj-ea"/>
                <a:cs typeface="+mj-cs"/>
                <a:sym typeface="Helvetica"/>
              </a:defRPr>
            </a:pPr>
            <a:r>
              <a:rPr dirty="0" err="1"/>
              <a:t>Os</a:t>
            </a:r>
            <a:r>
              <a:rPr dirty="0"/>
              <a:t> testes de </a:t>
            </a:r>
            <a:r>
              <a:rPr dirty="0" err="1"/>
              <a:t>repetição</a:t>
            </a:r>
            <a:r>
              <a:rPr dirty="0"/>
              <a:t> de </a:t>
            </a:r>
            <a:r>
              <a:rPr dirty="0" err="1"/>
              <a:t>pseudopalavras</a:t>
            </a:r>
            <a:r>
              <a:rPr dirty="0"/>
              <a:t> (RPP) </a:t>
            </a:r>
            <a:r>
              <a:rPr dirty="0" err="1"/>
              <a:t>apresentam</a:t>
            </a:r>
            <a:r>
              <a:rPr dirty="0"/>
              <a:t> </a:t>
            </a:r>
            <a:r>
              <a:rPr dirty="0" err="1"/>
              <a:t>vantagens</a:t>
            </a:r>
            <a:r>
              <a:rPr dirty="0"/>
              <a:t> </a:t>
            </a:r>
            <a:r>
              <a:rPr dirty="0" err="1"/>
              <a:t>comparativamente</a:t>
            </a:r>
            <a:r>
              <a:rPr dirty="0"/>
              <a:t> </a:t>
            </a:r>
            <a:r>
              <a:rPr dirty="0" err="1"/>
              <a:t>aos</a:t>
            </a:r>
            <a:r>
              <a:rPr dirty="0"/>
              <a:t> testes de </a:t>
            </a:r>
            <a:r>
              <a:rPr dirty="0" err="1"/>
              <a:t>vocabulário</a:t>
            </a:r>
            <a:r>
              <a:rPr dirty="0"/>
              <a:t> e de </a:t>
            </a:r>
            <a:r>
              <a:rPr dirty="0" err="1"/>
              <a:t>fonologia</a:t>
            </a:r>
            <a:r>
              <a:rPr dirty="0"/>
              <a:t> </a:t>
            </a:r>
            <a:r>
              <a:rPr dirty="0" err="1"/>
              <a:t>baseados</a:t>
            </a:r>
            <a:r>
              <a:rPr dirty="0"/>
              <a:t> no </a:t>
            </a:r>
            <a:r>
              <a:rPr dirty="0" err="1"/>
              <a:t>léxico</a:t>
            </a:r>
            <a:r>
              <a:rPr dirty="0"/>
              <a:t>:</a:t>
            </a:r>
          </a:p>
          <a:p>
            <a:pPr marL="323850" indent="-323850" algn="just">
              <a:spcBef>
                <a:spcPts val="500"/>
              </a:spcBef>
              <a:defRPr sz="2000">
                <a:latin typeface="+mj-lt"/>
                <a:ea typeface="+mj-ea"/>
                <a:cs typeface="+mj-cs"/>
                <a:sym typeface="Helvetica"/>
              </a:defRPr>
            </a:pPr>
            <a:r>
              <a:rPr dirty="0"/>
              <a:t>As </a:t>
            </a:r>
            <a:r>
              <a:rPr dirty="0" err="1"/>
              <a:t>crianças</a:t>
            </a:r>
            <a:r>
              <a:rPr dirty="0"/>
              <a:t> </a:t>
            </a:r>
            <a:r>
              <a:rPr dirty="0" err="1"/>
              <a:t>nunca</a:t>
            </a:r>
            <a:r>
              <a:rPr dirty="0"/>
              <a:t> </a:t>
            </a:r>
            <a:r>
              <a:rPr dirty="0" err="1"/>
              <a:t>ouviram</a:t>
            </a:r>
            <a:r>
              <a:rPr dirty="0"/>
              <a:t> as </a:t>
            </a:r>
            <a:r>
              <a:rPr dirty="0" err="1"/>
              <a:t>pseudopalavras</a:t>
            </a:r>
            <a:r>
              <a:rPr dirty="0"/>
              <a:t> antes, logo</a:t>
            </a:r>
            <a:r>
              <a:rPr lang="pt-PT" dirty="0"/>
              <a:t>…</a:t>
            </a:r>
            <a:endParaRPr dirty="0"/>
          </a:p>
          <a:p>
            <a:pPr marL="0" indent="0" algn="just">
              <a:spcBef>
                <a:spcPts val="500"/>
              </a:spcBef>
              <a:buSzTx/>
              <a:buNone/>
              <a:defRPr sz="2000">
                <a:latin typeface="+mj-lt"/>
                <a:ea typeface="+mj-ea"/>
                <a:cs typeface="+mj-cs"/>
                <a:sym typeface="Helvetica"/>
              </a:defRPr>
            </a:pPr>
            <a:r>
              <a:rPr dirty="0"/>
              <a:t> </a:t>
            </a:r>
          </a:p>
          <a:p>
            <a:pPr marL="506764" indent="-506764" algn="just">
              <a:spcBef>
                <a:spcPts val="500"/>
              </a:spcBef>
              <a:buChar char="→"/>
              <a:defRPr sz="2000">
                <a:latin typeface="+mj-lt"/>
                <a:ea typeface="+mj-ea"/>
                <a:cs typeface="+mj-cs"/>
                <a:sym typeface="Helvetica"/>
              </a:defRPr>
            </a:pPr>
            <a:r>
              <a:rPr dirty="0"/>
              <a:t>O </a:t>
            </a:r>
            <a:r>
              <a:rPr dirty="0" err="1"/>
              <a:t>seu</a:t>
            </a:r>
            <a:r>
              <a:rPr dirty="0"/>
              <a:t> </a:t>
            </a:r>
            <a:r>
              <a:rPr dirty="0" err="1"/>
              <a:t>desempenho</a:t>
            </a:r>
            <a:r>
              <a:rPr dirty="0"/>
              <a:t> </a:t>
            </a:r>
            <a:r>
              <a:rPr dirty="0" err="1"/>
              <a:t>não</a:t>
            </a:r>
            <a:r>
              <a:rPr dirty="0"/>
              <a:t> </a:t>
            </a:r>
            <a:r>
              <a:rPr dirty="0" err="1"/>
              <a:t>deve</a:t>
            </a:r>
            <a:r>
              <a:rPr lang="pt-PT" dirty="0"/>
              <a:t>rá</a:t>
            </a:r>
            <a:r>
              <a:rPr dirty="0"/>
              <a:t> ser </a:t>
            </a:r>
            <a:r>
              <a:rPr dirty="0" err="1"/>
              <a:t>afetado</a:t>
            </a:r>
            <a:r>
              <a:rPr dirty="0"/>
              <a:t> por: </a:t>
            </a:r>
          </a:p>
          <a:p>
            <a:pPr marL="0" indent="0" algn="just">
              <a:spcBef>
                <a:spcPts val="500"/>
              </a:spcBef>
              <a:buSzTx/>
              <a:buNone/>
              <a:defRPr sz="2000">
                <a:latin typeface="+mj-lt"/>
                <a:ea typeface="+mj-ea"/>
                <a:cs typeface="+mj-cs"/>
                <a:sym typeface="Helvetica"/>
              </a:defRPr>
            </a:pPr>
            <a:endParaRPr dirty="0"/>
          </a:p>
          <a:p>
            <a:pPr marL="879916" lvl="1" indent="-343341" algn="just">
              <a:spcBef>
                <a:spcPts val="100"/>
              </a:spcBef>
              <a:defRPr sz="2000">
                <a:latin typeface="+mj-lt"/>
                <a:ea typeface="+mj-ea"/>
                <a:cs typeface="+mj-cs"/>
                <a:sym typeface="Helvetica"/>
              </a:defRPr>
            </a:pPr>
            <a:r>
              <a:rPr dirty="0"/>
              <a:t>A </a:t>
            </a:r>
            <a:r>
              <a:rPr dirty="0" err="1"/>
              <a:t>experiência</a:t>
            </a:r>
            <a:r>
              <a:rPr dirty="0"/>
              <a:t> </a:t>
            </a:r>
            <a:r>
              <a:rPr dirty="0" err="1"/>
              <a:t>linguística</a:t>
            </a:r>
            <a:endParaRPr dirty="0"/>
          </a:p>
          <a:p>
            <a:pPr marL="879916" lvl="1" indent="-343341" algn="just">
              <a:spcBef>
                <a:spcPts val="1900"/>
              </a:spcBef>
              <a:defRPr sz="2000">
                <a:latin typeface="+mj-lt"/>
                <a:ea typeface="+mj-ea"/>
                <a:cs typeface="+mj-cs"/>
                <a:sym typeface="Helvetica"/>
              </a:defRPr>
            </a:pPr>
            <a:r>
              <a:rPr dirty="0"/>
              <a:t>O </a:t>
            </a:r>
            <a:r>
              <a:rPr dirty="0" err="1"/>
              <a:t>conhecimento</a:t>
            </a:r>
            <a:r>
              <a:rPr dirty="0"/>
              <a:t> das </a:t>
            </a:r>
            <a:r>
              <a:rPr dirty="0" err="1"/>
              <a:t>palavras</a:t>
            </a:r>
            <a:endParaRPr dirty="0"/>
          </a:p>
        </p:txBody>
      </p:sp>
      <p:sp>
        <p:nvSpPr>
          <p:cNvPr id="143" name="Repetição de pseudopalavras"/>
          <p:cNvSpPr txBox="1"/>
          <p:nvPr/>
        </p:nvSpPr>
        <p:spPr>
          <a:xfrm>
            <a:off x="1524182" y="575079"/>
            <a:ext cx="9143635" cy="542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815" tIns="45815" rIns="45815" bIns="45815">
            <a:spAutoFit/>
          </a:bodyPr>
          <a:lstStyle>
            <a:lvl1pPr algn="ctr" defTabSz="642937">
              <a:defRPr sz="3400" b="1" spc="0">
                <a:uFill>
                  <a:solidFill>
                    <a:srgbClr val="FFFFFF"/>
                  </a:solidFill>
                </a:uFill>
                <a:latin typeface="+mn-lt"/>
                <a:ea typeface="+mn-ea"/>
                <a:cs typeface="+mn-cs"/>
                <a:sym typeface="Calibri"/>
              </a:defRPr>
            </a:lvl1pPr>
          </a:lstStyle>
          <a:p>
            <a:r>
              <a:t>Repetição de pseudopalavras</a:t>
            </a:r>
          </a:p>
        </p:txBody>
      </p:sp>
      <p:sp>
        <p:nvSpPr>
          <p:cNvPr id="144" name="Adequados para situações de bilinguismo!"/>
          <p:cNvSpPr/>
          <p:nvPr/>
        </p:nvSpPr>
        <p:spPr>
          <a:xfrm>
            <a:off x="3025132" y="5815456"/>
            <a:ext cx="6141736" cy="445293"/>
          </a:xfrm>
          <a:prstGeom prst="rect">
            <a:avLst/>
          </a:prstGeom>
          <a:solidFill>
            <a:srgbClr val="FF2F92"/>
          </a:solidFill>
          <a:ln w="12700">
            <a:solidFill>
              <a:srgbClr val="8C3A38"/>
            </a:solidFill>
          </a:ln>
          <a:effectLst>
            <a:outerShdw blurRad="25400" dist="127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spAutoFit/>
          </a:bodyPr>
          <a:lstStyle/>
          <a:p>
            <a:pPr algn="ctr" defTabSz="642937">
              <a:defRPr sz="2400">
                <a:solidFill>
                  <a:srgbClr val="FFFFFF"/>
                </a:solidFill>
              </a:defRPr>
            </a:pPr>
            <a:r>
              <a:rPr dirty="0" err="1"/>
              <a:t>Adequados</a:t>
            </a:r>
            <a:r>
              <a:rPr dirty="0"/>
              <a:t> a </a:t>
            </a:r>
            <a:r>
              <a:rPr dirty="0" err="1"/>
              <a:t>situações</a:t>
            </a:r>
            <a:r>
              <a:rPr dirty="0"/>
              <a:t> de </a:t>
            </a:r>
            <a:r>
              <a:rPr dirty="0" err="1"/>
              <a:t>bilinguismo</a:t>
            </a:r>
            <a:r>
              <a:rPr lang="pt-PT" dirty="0"/>
              <a:t>.</a:t>
            </a:r>
            <a:endParaRPr dirty="0"/>
          </a:p>
        </p:txBody>
      </p:sp>
      <p:sp>
        <p:nvSpPr>
          <p:cNvPr id="145" name="Slide Number"/>
          <p:cNvSpPr txBox="1">
            <a:spLocks noGrp="1"/>
          </p:cNvSpPr>
          <p:nvPr>
            <p:ph type="sldNum" sz="quarter" idx="4294967295"/>
          </p:nvPr>
        </p:nvSpPr>
        <p:spPr>
          <a:xfrm>
            <a:off x="10035857" y="6426059"/>
            <a:ext cx="174944" cy="22570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lstStyle>
            <a:lvl1pPr>
              <a:defRPr sz="1100"/>
            </a:lvl1pPr>
          </a:lstStyle>
          <a:p>
            <a:fld id="{86CB4B4D-7CA3-9044-876B-883B54F8677D}" type="slidenum">
              <a:t>3</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ppt_x</p:attrName>
                                        </p:attrNameLst>
                                      </p:cBhvr>
                                      <p:tavLst>
                                        <p:tav tm="0">
                                          <p:val>
                                            <p:strVal val="#ppt_x"/>
                                          </p:val>
                                        </p:tav>
                                        <p:tav tm="100000">
                                          <p:val>
                                            <p:strVal val="#ppt_x"/>
                                          </p:val>
                                        </p:tav>
                                      </p:tavLst>
                                    </p:anim>
                                    <p:anim calcmode="lin" valueType="num">
                                      <p:cBhvr>
                                        <p:cTn id="8" dur="10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he LITMUS-QU-NWR-EP"/>
          <p:cNvSpPr txBox="1">
            <a:spLocks noGrp="1"/>
          </p:cNvSpPr>
          <p:nvPr>
            <p:ph type="title"/>
          </p:nvPr>
        </p:nvSpPr>
        <p:spPr>
          <a:prstGeom prst="rect">
            <a:avLst/>
          </a:prstGeom>
        </p:spPr>
        <p:txBody>
          <a:bodyPr/>
          <a:lstStyle/>
          <a:p>
            <a:r>
              <a:t>LITMUS-QU-NWR-EP</a:t>
            </a:r>
          </a:p>
        </p:txBody>
      </p:sp>
      <p:sp>
        <p:nvSpPr>
          <p:cNvPr id="308" name="Lexical stress - version 2…"/>
          <p:cNvSpPr txBox="1">
            <a:spLocks noGrp="1"/>
          </p:cNvSpPr>
          <p:nvPr>
            <p:ph type="body" idx="1"/>
          </p:nvPr>
        </p:nvSpPr>
        <p:spPr>
          <a:prstGeom prst="rect">
            <a:avLst/>
          </a:prstGeom>
        </p:spPr>
        <p:txBody>
          <a:bodyPr/>
          <a:lstStyle/>
          <a:p>
            <a:pPr marL="0" indent="0">
              <a:buSzTx/>
              <a:buNone/>
              <a:defRPr b="1"/>
            </a:pPr>
            <a:r>
              <a:t>Dados de frequência para o PE (</a:t>
            </a:r>
            <a:r>
              <a:rPr i="1"/>
              <a:t>apud</a:t>
            </a:r>
            <a:r>
              <a:t> Ramalho 2017)</a:t>
            </a:r>
          </a:p>
          <a:p>
            <a:pPr marL="0" indent="0">
              <a:buSzTx/>
              <a:buNone/>
            </a:pPr>
            <a:endParaRPr/>
          </a:p>
          <a:p>
            <a:pPr marL="0" indent="0">
              <a:buSzTx/>
              <a:buNone/>
            </a:pPr>
            <a:r>
              <a:t>Padrões silábicos	(Vigário, Frota &amp; Martins 2006)</a:t>
            </a:r>
          </a:p>
          <a:p>
            <a:pPr marL="0" indent="0">
              <a:buSzTx/>
              <a:buNone/>
            </a:pPr>
            <a:r>
              <a:t>Sw	76,44%</a:t>
            </a:r>
          </a:p>
          <a:p>
            <a:pPr marL="0" indent="0">
              <a:buSzTx/>
              <a:buNone/>
            </a:pPr>
            <a:r>
              <a:t>wS	21,6%</a:t>
            </a:r>
          </a:p>
          <a:p>
            <a:pPr marL="0" indent="0">
              <a:buSzTx/>
              <a:buNone/>
            </a:pPr>
            <a:r>
              <a:t>Sww	1,99%		</a:t>
            </a:r>
          </a:p>
        </p:txBody>
      </p:sp>
      <p:grpSp>
        <p:nvGrpSpPr>
          <p:cNvPr id="311" name="Group"/>
          <p:cNvGrpSpPr/>
          <p:nvPr/>
        </p:nvGrpSpPr>
        <p:grpSpPr>
          <a:xfrm>
            <a:off x="7701587" y="497210"/>
            <a:ext cx="2853158" cy="960656"/>
            <a:chOff x="0" y="0"/>
            <a:chExt cx="2853157" cy="960654"/>
          </a:xfrm>
        </p:grpSpPr>
        <p:sp>
          <p:nvSpPr>
            <p:cNvPr id="309"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310"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he LITMUS-QU-NWR-EP"/>
          <p:cNvSpPr txBox="1">
            <a:spLocks noGrp="1"/>
          </p:cNvSpPr>
          <p:nvPr>
            <p:ph type="title"/>
          </p:nvPr>
        </p:nvSpPr>
        <p:spPr>
          <a:prstGeom prst="rect">
            <a:avLst/>
          </a:prstGeom>
        </p:spPr>
        <p:txBody>
          <a:bodyPr/>
          <a:lstStyle/>
          <a:p>
            <a:r>
              <a:t>LITMUS-QU-NWR-EP</a:t>
            </a:r>
          </a:p>
        </p:txBody>
      </p:sp>
      <p:sp>
        <p:nvSpPr>
          <p:cNvPr id="314" name="Lexical stress - version 2…"/>
          <p:cNvSpPr txBox="1">
            <a:spLocks noGrp="1"/>
          </p:cNvSpPr>
          <p:nvPr>
            <p:ph type="body" idx="1"/>
          </p:nvPr>
        </p:nvSpPr>
        <p:spPr>
          <a:prstGeom prst="rect">
            <a:avLst/>
          </a:prstGeom>
        </p:spPr>
        <p:txBody>
          <a:bodyPr/>
          <a:lstStyle/>
          <a:p>
            <a:pPr marL="0" indent="0">
              <a:buSzTx/>
              <a:buNone/>
              <a:defRPr b="1"/>
            </a:pPr>
            <a:r>
              <a:t>Dados de frequência para o PE (</a:t>
            </a:r>
            <a:r>
              <a:rPr i="1"/>
              <a:t>apud</a:t>
            </a:r>
            <a:r>
              <a:t> Ramalho 2017)</a:t>
            </a:r>
          </a:p>
          <a:p>
            <a:pPr marL="0" indent="0">
              <a:buSzTx/>
              <a:buNone/>
            </a:pPr>
            <a:endParaRPr/>
          </a:p>
          <a:p>
            <a:pPr marL="0" indent="0">
              <a:buSzTx/>
              <a:buNone/>
            </a:pPr>
            <a:r>
              <a:t>PW	(Vigário </a:t>
            </a:r>
            <a:r>
              <a:rPr i="1"/>
              <a:t>et al. </a:t>
            </a:r>
            <a:r>
              <a:t>2004)</a:t>
            </a:r>
          </a:p>
          <a:p>
            <a:pPr marL="0" indent="0">
              <a:buSzTx/>
              <a:buNone/>
            </a:pPr>
            <a:endParaRPr/>
          </a:p>
          <a:p>
            <a:pPr marL="0" indent="0">
              <a:buSzTx/>
              <a:buNone/>
            </a:pPr>
            <a:r>
              <a:t>MONO	31,46% - CCVC – 4%</a:t>
            </a:r>
          </a:p>
          <a:p>
            <a:pPr marL="0" indent="0">
              <a:buSzTx/>
              <a:buNone/>
            </a:pPr>
            <a:r>
              <a:t>DI		42,55%</a:t>
            </a:r>
          </a:p>
          <a:p>
            <a:pPr marL="0" indent="0">
              <a:buSzTx/>
              <a:buNone/>
            </a:pPr>
            <a:r>
              <a:t>TRI		18,35%	</a:t>
            </a:r>
          </a:p>
          <a:p>
            <a:pPr marL="0" indent="0">
              <a:buSzTx/>
              <a:buNone/>
            </a:pPr>
            <a:r>
              <a:t>POLI		7,6</a:t>
            </a:r>
          </a:p>
        </p:txBody>
      </p:sp>
      <p:grpSp>
        <p:nvGrpSpPr>
          <p:cNvPr id="317" name="Group"/>
          <p:cNvGrpSpPr/>
          <p:nvPr/>
        </p:nvGrpSpPr>
        <p:grpSpPr>
          <a:xfrm>
            <a:off x="7701587" y="497210"/>
            <a:ext cx="2853158" cy="960656"/>
            <a:chOff x="0" y="0"/>
            <a:chExt cx="2853157" cy="960654"/>
          </a:xfrm>
        </p:grpSpPr>
        <p:sp>
          <p:nvSpPr>
            <p:cNvPr id="315"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316"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he LITMUS-QU-NWR-EP"/>
          <p:cNvSpPr txBox="1">
            <a:spLocks noGrp="1"/>
          </p:cNvSpPr>
          <p:nvPr>
            <p:ph type="title"/>
          </p:nvPr>
        </p:nvSpPr>
        <p:spPr>
          <a:prstGeom prst="rect">
            <a:avLst/>
          </a:prstGeom>
        </p:spPr>
        <p:txBody>
          <a:bodyPr/>
          <a:lstStyle/>
          <a:p>
            <a:r>
              <a:t>LITMUS-QU-NWR-EP</a:t>
            </a:r>
          </a:p>
        </p:txBody>
      </p:sp>
      <p:sp>
        <p:nvSpPr>
          <p:cNvPr id="320" name="Lexical stress - version 2…"/>
          <p:cNvSpPr txBox="1">
            <a:spLocks noGrp="1"/>
          </p:cNvSpPr>
          <p:nvPr>
            <p:ph type="body" idx="1"/>
          </p:nvPr>
        </p:nvSpPr>
        <p:spPr>
          <a:xfrm>
            <a:off x="838200" y="1825625"/>
            <a:ext cx="11081085" cy="4351338"/>
          </a:xfrm>
          <a:prstGeom prst="rect">
            <a:avLst/>
          </a:prstGeom>
        </p:spPr>
        <p:txBody>
          <a:bodyPr/>
          <a:lstStyle/>
          <a:p>
            <a:pPr marL="0" indent="0" defTabSz="795527">
              <a:lnSpc>
                <a:spcPct val="72000"/>
              </a:lnSpc>
              <a:spcBef>
                <a:spcPts val="800"/>
              </a:spcBef>
              <a:buSzTx/>
              <a:buNone/>
              <a:defRPr sz="2175" b="1"/>
            </a:pPr>
            <a:r>
              <a:rPr dirty="0" err="1"/>
              <a:t>Aquisição</a:t>
            </a:r>
            <a:r>
              <a:rPr dirty="0"/>
              <a:t> -/</a:t>
            </a:r>
            <a:r>
              <a:rPr dirty="0">
                <a:latin typeface="Times New Roman"/>
                <a:ea typeface="Times New Roman"/>
                <a:cs typeface="Times New Roman"/>
                <a:sym typeface="Times New Roman"/>
              </a:rPr>
              <a:t>ɾ</a:t>
            </a:r>
            <a:r>
              <a:rPr dirty="0"/>
              <a:t>/ &gt;&gt; /l/</a:t>
            </a:r>
          </a:p>
          <a:p>
            <a:pPr marL="0" indent="0" defTabSz="795527">
              <a:lnSpc>
                <a:spcPct val="72000"/>
              </a:lnSpc>
              <a:spcBef>
                <a:spcPts val="800"/>
              </a:spcBef>
              <a:buSzTx/>
              <a:buNone/>
              <a:defRPr sz="2175" b="1"/>
            </a:pPr>
            <a:r>
              <a:rPr dirty="0"/>
              <a:t> </a:t>
            </a:r>
            <a:r>
              <a:rPr b="0" dirty="0"/>
              <a:t>		</a:t>
            </a:r>
            <a:r>
              <a:rPr dirty="0"/>
              <a:t>TFF-ALPE (2013)	</a:t>
            </a:r>
            <a:r>
              <a:rPr dirty="0" err="1"/>
              <a:t>Amorim</a:t>
            </a:r>
            <a:r>
              <a:rPr dirty="0"/>
              <a:t> (2014)		CLCP-PE (2017)</a:t>
            </a:r>
            <a:r>
              <a:rPr b="0" dirty="0"/>
              <a:t>	</a:t>
            </a:r>
          </a:p>
          <a:p>
            <a:pPr marL="0" indent="0" defTabSz="795527">
              <a:lnSpc>
                <a:spcPct val="72000"/>
              </a:lnSpc>
              <a:spcBef>
                <a:spcPts val="800"/>
              </a:spcBef>
              <a:buSzTx/>
              <a:buNone/>
              <a:defRPr sz="2175"/>
            </a:pPr>
            <a:r>
              <a:rPr dirty="0"/>
              <a:t>/</a:t>
            </a:r>
            <a:r>
              <a:rPr dirty="0">
                <a:latin typeface="Times New Roman"/>
                <a:ea typeface="Times New Roman"/>
                <a:cs typeface="Times New Roman"/>
                <a:sym typeface="Times New Roman"/>
              </a:rPr>
              <a:t>ɾ</a:t>
            </a:r>
            <a:r>
              <a:rPr dirty="0"/>
              <a:t>/		4;0 – 4;6		3;6 – 3,11			4;0 – 4;11 </a:t>
            </a:r>
          </a:p>
          <a:p>
            <a:pPr marL="0" indent="0" defTabSz="795527">
              <a:lnSpc>
                <a:spcPct val="72000"/>
              </a:lnSpc>
              <a:spcBef>
                <a:spcPts val="800"/>
              </a:spcBef>
              <a:buSzTx/>
              <a:buNone/>
              <a:defRPr sz="2175"/>
            </a:pPr>
            <a:r>
              <a:rPr dirty="0"/>
              <a:t>/l/		3;6 – 3;12		3;0 – 3;5			</a:t>
            </a:r>
            <a:r>
              <a:rPr dirty="0" err="1"/>
              <a:t>não</a:t>
            </a:r>
            <a:r>
              <a:rPr dirty="0"/>
              <a:t> </a:t>
            </a:r>
            <a:r>
              <a:rPr dirty="0" err="1"/>
              <a:t>adquirido</a:t>
            </a:r>
            <a:r>
              <a:rPr dirty="0"/>
              <a:t> </a:t>
            </a:r>
            <a:r>
              <a:rPr dirty="0" err="1"/>
              <a:t>aos</a:t>
            </a:r>
            <a:r>
              <a:rPr dirty="0"/>
              <a:t> 6;0</a:t>
            </a:r>
          </a:p>
          <a:p>
            <a:pPr marL="0" indent="0" defTabSz="795527">
              <a:lnSpc>
                <a:spcPct val="72000"/>
              </a:lnSpc>
              <a:spcBef>
                <a:spcPts val="800"/>
              </a:spcBef>
              <a:buSzTx/>
              <a:buNone/>
              <a:defRPr sz="2175"/>
            </a:pPr>
            <a:endParaRPr dirty="0"/>
          </a:p>
          <a:p>
            <a:pPr marL="0" indent="0" defTabSz="795527">
              <a:lnSpc>
                <a:spcPct val="72000"/>
              </a:lnSpc>
              <a:spcBef>
                <a:spcPts val="800"/>
              </a:spcBef>
              <a:buSzTx/>
              <a:buNone/>
              <a:defRPr sz="2175"/>
            </a:pPr>
            <a:r>
              <a:rPr dirty="0"/>
              <a:t>C/</a:t>
            </a:r>
            <a:r>
              <a:rPr dirty="0">
                <a:latin typeface="Times New Roman"/>
                <a:ea typeface="Times New Roman"/>
                <a:cs typeface="Times New Roman"/>
                <a:sym typeface="Times New Roman"/>
              </a:rPr>
              <a:t>ɾ</a:t>
            </a:r>
            <a:r>
              <a:rPr dirty="0"/>
              <a:t>/VC</a:t>
            </a:r>
            <a:r>
              <a:rPr baseline="-27839" dirty="0"/>
              <a:t>0	</a:t>
            </a:r>
            <a:r>
              <a:rPr dirty="0"/>
              <a:t> 4;6 – 4;12		</a:t>
            </a:r>
            <a:r>
              <a:rPr dirty="0" err="1"/>
              <a:t>não</a:t>
            </a:r>
            <a:r>
              <a:rPr dirty="0"/>
              <a:t> </a:t>
            </a:r>
            <a:r>
              <a:rPr dirty="0" err="1"/>
              <a:t>adquirido</a:t>
            </a:r>
            <a:r>
              <a:rPr dirty="0"/>
              <a:t> </a:t>
            </a:r>
            <a:r>
              <a:rPr dirty="0" err="1"/>
              <a:t>aos</a:t>
            </a:r>
            <a:r>
              <a:rPr dirty="0"/>
              <a:t> 5;0	</a:t>
            </a:r>
            <a:r>
              <a:rPr dirty="0" err="1"/>
              <a:t>não</a:t>
            </a:r>
            <a:r>
              <a:rPr dirty="0"/>
              <a:t> </a:t>
            </a:r>
            <a:r>
              <a:rPr dirty="0" err="1"/>
              <a:t>adquirido</a:t>
            </a:r>
            <a:r>
              <a:rPr dirty="0"/>
              <a:t> </a:t>
            </a:r>
            <a:r>
              <a:rPr dirty="0" err="1"/>
              <a:t>aos</a:t>
            </a:r>
            <a:r>
              <a:rPr dirty="0"/>
              <a:t> 6;0</a:t>
            </a:r>
          </a:p>
          <a:p>
            <a:pPr marL="0" indent="0" defTabSz="795527">
              <a:lnSpc>
                <a:spcPct val="72000"/>
              </a:lnSpc>
              <a:spcBef>
                <a:spcPts val="800"/>
              </a:spcBef>
              <a:buSzTx/>
              <a:buNone/>
              <a:defRPr sz="2175"/>
            </a:pPr>
            <a:r>
              <a:rPr dirty="0"/>
              <a:t>C/</a:t>
            </a:r>
            <a:r>
              <a:rPr dirty="0">
                <a:latin typeface="Times New Roman"/>
                <a:ea typeface="Times New Roman"/>
                <a:cs typeface="Times New Roman"/>
                <a:sym typeface="Times New Roman"/>
              </a:rPr>
              <a:t>l</a:t>
            </a:r>
            <a:r>
              <a:rPr dirty="0"/>
              <a:t>/VC</a:t>
            </a:r>
            <a:r>
              <a:rPr baseline="-27839" dirty="0"/>
              <a:t>0	</a:t>
            </a:r>
            <a:r>
              <a:rPr dirty="0"/>
              <a:t> 5;0 – 5;6 </a:t>
            </a:r>
            <a:r>
              <a:rPr baseline="-27839" dirty="0"/>
              <a:t>		</a:t>
            </a:r>
            <a:r>
              <a:rPr dirty="0"/>
              <a:t> </a:t>
            </a:r>
            <a:r>
              <a:rPr dirty="0" err="1"/>
              <a:t>não</a:t>
            </a:r>
            <a:r>
              <a:rPr dirty="0"/>
              <a:t> </a:t>
            </a:r>
            <a:r>
              <a:rPr dirty="0" err="1"/>
              <a:t>adquirido</a:t>
            </a:r>
            <a:r>
              <a:rPr dirty="0"/>
              <a:t> </a:t>
            </a:r>
            <a:r>
              <a:rPr dirty="0" err="1"/>
              <a:t>aos</a:t>
            </a:r>
            <a:r>
              <a:rPr dirty="0"/>
              <a:t> 5;0 </a:t>
            </a:r>
            <a:r>
              <a:rPr baseline="-27839" dirty="0"/>
              <a:t>	</a:t>
            </a:r>
            <a:r>
              <a:rPr dirty="0" err="1"/>
              <a:t>não</a:t>
            </a:r>
            <a:r>
              <a:rPr dirty="0"/>
              <a:t> </a:t>
            </a:r>
            <a:r>
              <a:rPr dirty="0" err="1"/>
              <a:t>adquirido</a:t>
            </a:r>
            <a:r>
              <a:rPr dirty="0"/>
              <a:t> </a:t>
            </a:r>
            <a:r>
              <a:rPr dirty="0" err="1"/>
              <a:t>aos</a:t>
            </a:r>
            <a:r>
              <a:rPr dirty="0"/>
              <a:t> 6;0</a:t>
            </a:r>
          </a:p>
          <a:p>
            <a:pPr marL="0" indent="0" defTabSz="795527">
              <a:lnSpc>
                <a:spcPct val="72000"/>
              </a:lnSpc>
              <a:spcBef>
                <a:spcPts val="800"/>
              </a:spcBef>
              <a:buSzTx/>
              <a:buNone/>
              <a:defRPr sz="2175"/>
            </a:pPr>
            <a:endParaRPr dirty="0"/>
          </a:p>
          <a:p>
            <a:pPr marL="0" indent="0" defTabSz="795527">
              <a:lnSpc>
                <a:spcPct val="72000"/>
              </a:lnSpc>
              <a:spcBef>
                <a:spcPts val="800"/>
              </a:spcBef>
              <a:buSzTx/>
              <a:buNone/>
              <a:defRPr sz="2175"/>
            </a:pPr>
            <a:r>
              <a:rPr dirty="0"/>
              <a:t>C</a:t>
            </a:r>
            <a:r>
              <a:rPr baseline="-27839" dirty="0"/>
              <a:t>0</a:t>
            </a:r>
            <a:r>
              <a:rPr dirty="0"/>
              <a:t>V/</a:t>
            </a:r>
            <a:r>
              <a:rPr dirty="0">
                <a:latin typeface="Times New Roman"/>
                <a:ea typeface="Times New Roman"/>
                <a:cs typeface="Times New Roman"/>
                <a:sym typeface="Times New Roman"/>
              </a:rPr>
              <a:t>ɾ</a:t>
            </a:r>
            <a:r>
              <a:rPr dirty="0"/>
              <a:t>/	 	4;0 – 4;6		4;6 – 4;11			</a:t>
            </a:r>
            <a:r>
              <a:rPr dirty="0" err="1"/>
              <a:t>não</a:t>
            </a:r>
            <a:r>
              <a:rPr dirty="0"/>
              <a:t> </a:t>
            </a:r>
            <a:r>
              <a:rPr dirty="0" err="1"/>
              <a:t>adquirido</a:t>
            </a:r>
            <a:r>
              <a:rPr dirty="0"/>
              <a:t> </a:t>
            </a:r>
            <a:r>
              <a:rPr dirty="0" err="1"/>
              <a:t>aos</a:t>
            </a:r>
            <a:r>
              <a:rPr dirty="0"/>
              <a:t> 6;0</a:t>
            </a:r>
            <a:r>
              <a:rPr baseline="-27839" dirty="0"/>
              <a:t>				</a:t>
            </a:r>
          </a:p>
          <a:p>
            <a:pPr marL="0" indent="0" defTabSz="795527">
              <a:lnSpc>
                <a:spcPct val="72000"/>
              </a:lnSpc>
              <a:spcBef>
                <a:spcPts val="800"/>
              </a:spcBef>
              <a:buSzTx/>
              <a:buNone/>
              <a:defRPr sz="2175"/>
            </a:pPr>
            <a:r>
              <a:rPr dirty="0"/>
              <a:t>C</a:t>
            </a:r>
            <a:r>
              <a:rPr baseline="-27839" dirty="0"/>
              <a:t>0</a:t>
            </a:r>
            <a:r>
              <a:rPr dirty="0"/>
              <a:t>V/</a:t>
            </a:r>
            <a:r>
              <a:rPr dirty="0">
                <a:latin typeface="Times New Roman"/>
                <a:ea typeface="Times New Roman"/>
                <a:cs typeface="Times New Roman"/>
                <a:sym typeface="Times New Roman"/>
              </a:rPr>
              <a:t>l</a:t>
            </a:r>
            <a:r>
              <a:rPr dirty="0"/>
              <a:t>/		5;0 – 5;6		</a:t>
            </a:r>
            <a:r>
              <a:rPr dirty="0" err="1"/>
              <a:t>não</a:t>
            </a:r>
            <a:r>
              <a:rPr dirty="0"/>
              <a:t> </a:t>
            </a:r>
            <a:r>
              <a:rPr dirty="0" err="1"/>
              <a:t>adquirido</a:t>
            </a:r>
            <a:r>
              <a:rPr dirty="0"/>
              <a:t> </a:t>
            </a:r>
            <a:r>
              <a:rPr dirty="0" err="1"/>
              <a:t>aos</a:t>
            </a:r>
            <a:r>
              <a:rPr dirty="0"/>
              <a:t> 5;0	</a:t>
            </a:r>
            <a:r>
              <a:rPr dirty="0" err="1"/>
              <a:t>não</a:t>
            </a:r>
            <a:r>
              <a:rPr dirty="0"/>
              <a:t> </a:t>
            </a:r>
            <a:r>
              <a:rPr dirty="0" err="1"/>
              <a:t>adquirido</a:t>
            </a:r>
            <a:r>
              <a:rPr dirty="0"/>
              <a:t> </a:t>
            </a:r>
            <a:r>
              <a:rPr dirty="0" err="1"/>
              <a:t>aos</a:t>
            </a:r>
            <a:r>
              <a:rPr dirty="0"/>
              <a:t> 6;0</a:t>
            </a:r>
          </a:p>
        </p:txBody>
      </p:sp>
      <p:grpSp>
        <p:nvGrpSpPr>
          <p:cNvPr id="323" name="Group"/>
          <p:cNvGrpSpPr/>
          <p:nvPr/>
        </p:nvGrpSpPr>
        <p:grpSpPr>
          <a:xfrm>
            <a:off x="7701587" y="497210"/>
            <a:ext cx="2853158" cy="960656"/>
            <a:chOff x="0" y="0"/>
            <a:chExt cx="2853157" cy="960654"/>
          </a:xfrm>
        </p:grpSpPr>
        <p:sp>
          <p:nvSpPr>
            <p:cNvPr id="321"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322" name="image4.png" descr="image4.png"/>
            <p:cNvPicPr>
              <a:picLocks noChangeAspect="1"/>
            </p:cNvPicPr>
            <p:nvPr/>
          </p:nvPicPr>
          <p:blipFill>
            <a:blip r:embed="rId2"/>
            <a:stretch>
              <a:fillRect/>
            </a:stretch>
          </p:blipFill>
          <p:spPr>
            <a:xfrm>
              <a:off x="-1" y="0"/>
              <a:ext cx="2853159" cy="960655"/>
            </a:xfrm>
            <a:prstGeom prst="rect">
              <a:avLst/>
            </a:prstGeom>
            <a:ln w="12700" cap="flat">
              <a:noFill/>
              <a:miter lim="400000"/>
            </a:ln>
            <a:effectLst/>
          </p:spPr>
        </p:pic>
      </p:grpSp>
      <p:sp>
        <p:nvSpPr>
          <p:cNvPr id="324" name="Conexão reta 2"/>
          <p:cNvSpPr/>
          <p:nvPr/>
        </p:nvSpPr>
        <p:spPr>
          <a:xfrm>
            <a:off x="990599" y="2598821"/>
            <a:ext cx="10856497" cy="1"/>
          </a:xfrm>
          <a:prstGeom prst="line">
            <a:avLst/>
          </a:prstGeom>
          <a:ln w="12700">
            <a:solidFill>
              <a:schemeClr val="accent1"/>
            </a:solidFill>
            <a:miter/>
          </a:ln>
        </p:spPr>
        <p:txBody>
          <a:bodyPr lIns="45718" tIns="45718" rIns="45718" bIns="45718"/>
          <a:lstStyle/>
          <a:p>
            <a:endParaRPr/>
          </a:p>
        </p:txBody>
      </p:sp>
      <p:sp>
        <p:nvSpPr>
          <p:cNvPr id="325" name="Conexão reta 8"/>
          <p:cNvSpPr/>
          <p:nvPr/>
        </p:nvSpPr>
        <p:spPr>
          <a:xfrm>
            <a:off x="838199" y="4916904"/>
            <a:ext cx="10856497" cy="1"/>
          </a:xfrm>
          <a:prstGeom prst="line">
            <a:avLst/>
          </a:prstGeom>
          <a:ln w="12700">
            <a:solidFill>
              <a:schemeClr val="accent1"/>
            </a:solidFill>
            <a:miter/>
          </a:ln>
        </p:spPr>
        <p:txBody>
          <a:bodyPr lIns="45718" tIns="45718" rIns="45718" bIns="45718"/>
          <a:lstStyle/>
          <a:p>
            <a:endParaRPr/>
          </a:p>
        </p:txBody>
      </p:sp>
      <p:sp>
        <p:nvSpPr>
          <p:cNvPr id="326" name="Conexão reta 9"/>
          <p:cNvSpPr/>
          <p:nvPr/>
        </p:nvSpPr>
        <p:spPr>
          <a:xfrm>
            <a:off x="990599" y="3777915"/>
            <a:ext cx="10856497" cy="1"/>
          </a:xfrm>
          <a:prstGeom prst="line">
            <a:avLst/>
          </a:prstGeom>
          <a:ln w="12700">
            <a:solidFill>
              <a:schemeClr val="accent1"/>
            </a:solidFill>
            <a:miter/>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Os testes de RPP podem avaliar a fonologia (Chiat, 2015)…"/>
          <p:cNvSpPr txBox="1">
            <a:spLocks noGrp="1"/>
          </p:cNvSpPr>
          <p:nvPr>
            <p:ph type="body" idx="1"/>
          </p:nvPr>
        </p:nvSpPr>
        <p:spPr>
          <a:xfrm>
            <a:off x="2135559" y="1338944"/>
            <a:ext cx="7776866" cy="5330418"/>
          </a:xfrm>
          <a:prstGeom prst="rect">
            <a:avLst/>
          </a:prstGeom>
        </p:spPr>
        <p:txBody>
          <a:bodyPr>
            <a:normAutofit lnSpcReduction="10000"/>
          </a:bodyPr>
          <a:lstStyle/>
          <a:p>
            <a:pPr marL="201217" indent="-201217" algn="just" defTabSz="886967">
              <a:spcBef>
                <a:spcPts val="1800"/>
              </a:spcBef>
              <a:buFontTx/>
              <a:defRPr sz="2000">
                <a:latin typeface="+mj-lt"/>
                <a:ea typeface="+mj-ea"/>
                <a:cs typeface="+mj-cs"/>
                <a:sym typeface="Helvetica"/>
              </a:defRPr>
            </a:pPr>
            <a:r>
              <a:rPr dirty="0" err="1"/>
              <a:t>Os</a:t>
            </a:r>
            <a:r>
              <a:rPr dirty="0"/>
              <a:t> testes de RPP </a:t>
            </a:r>
            <a:r>
              <a:rPr dirty="0" err="1"/>
              <a:t>podem</a:t>
            </a:r>
            <a:r>
              <a:rPr dirty="0"/>
              <a:t> </a:t>
            </a:r>
            <a:r>
              <a:rPr dirty="0" err="1"/>
              <a:t>avaliar</a:t>
            </a:r>
            <a:r>
              <a:rPr dirty="0"/>
              <a:t> a </a:t>
            </a:r>
            <a:r>
              <a:rPr dirty="0" err="1"/>
              <a:t>fonologia</a:t>
            </a:r>
            <a:r>
              <a:rPr sz="2200" dirty="0"/>
              <a:t> </a:t>
            </a:r>
            <a:r>
              <a:rPr sz="1800" dirty="0"/>
              <a:t>(Chiat, 2015)</a:t>
            </a:r>
            <a:endParaRPr lang="pt-PT" sz="1800" dirty="0"/>
          </a:p>
          <a:p>
            <a:pPr marL="0" indent="0" algn="just" defTabSz="886967">
              <a:spcBef>
                <a:spcPts val="1800"/>
              </a:spcBef>
              <a:buNone/>
              <a:defRPr sz="2000">
                <a:latin typeface="+mj-lt"/>
                <a:ea typeface="+mj-ea"/>
                <a:cs typeface="+mj-cs"/>
                <a:sym typeface="Helvetica"/>
              </a:defRPr>
            </a:pPr>
            <a:endParaRPr sz="2200" dirty="0"/>
          </a:p>
          <a:p>
            <a:pPr marL="201217" indent="-201217" algn="just" defTabSz="886967">
              <a:spcBef>
                <a:spcPts val="500"/>
              </a:spcBef>
              <a:buFontTx/>
              <a:defRPr sz="2000">
                <a:latin typeface="+mj-lt"/>
                <a:ea typeface="+mj-ea"/>
                <a:cs typeface="+mj-cs"/>
                <a:sym typeface="Helvetica"/>
              </a:defRPr>
            </a:pPr>
            <a:r>
              <a:rPr dirty="0"/>
              <a:t>As </a:t>
            </a:r>
            <a:r>
              <a:rPr dirty="0" err="1"/>
              <a:t>crianças</a:t>
            </a:r>
            <a:r>
              <a:rPr dirty="0"/>
              <a:t> com </a:t>
            </a:r>
            <a:r>
              <a:rPr dirty="0" err="1"/>
              <a:t>Perturbaç</a:t>
            </a:r>
            <a:r>
              <a:rPr lang="pt-PT" dirty="0"/>
              <a:t>ã</a:t>
            </a:r>
            <a:r>
              <a:rPr dirty="0"/>
              <a:t>o do </a:t>
            </a:r>
            <a:r>
              <a:rPr dirty="0" err="1"/>
              <a:t>Desenvolvimento</a:t>
            </a:r>
            <a:r>
              <a:rPr dirty="0"/>
              <a:t> da </a:t>
            </a:r>
            <a:r>
              <a:rPr dirty="0" err="1"/>
              <a:t>Linguagem</a:t>
            </a:r>
            <a:r>
              <a:rPr dirty="0"/>
              <a:t> (PDL) </a:t>
            </a:r>
            <a:r>
              <a:rPr dirty="0" err="1"/>
              <a:t>têm</a:t>
            </a:r>
            <a:r>
              <a:rPr dirty="0"/>
              <a:t> um </a:t>
            </a:r>
            <a:r>
              <a:rPr dirty="0" err="1"/>
              <a:t>desempenho</a:t>
            </a:r>
            <a:r>
              <a:rPr dirty="0"/>
              <a:t> </a:t>
            </a:r>
            <a:r>
              <a:rPr lang="pt-PT" dirty="0"/>
              <a:t>mais </a:t>
            </a:r>
            <a:r>
              <a:rPr dirty="0" err="1"/>
              <a:t>baixo</a:t>
            </a:r>
            <a:r>
              <a:rPr dirty="0"/>
              <a:t> </a:t>
            </a:r>
            <a:r>
              <a:rPr dirty="0" err="1"/>
              <a:t>nes</a:t>
            </a:r>
            <a:r>
              <a:rPr lang="pt-PT" dirty="0"/>
              <a:t>t</a:t>
            </a:r>
            <a:r>
              <a:rPr dirty="0"/>
              <a:t>as </a:t>
            </a:r>
            <a:r>
              <a:rPr dirty="0" err="1"/>
              <a:t>tarefas</a:t>
            </a:r>
            <a:r>
              <a:rPr lang="pt-PT" dirty="0"/>
              <a:t> do que as crianças com desenvolvimento típico</a:t>
            </a:r>
            <a:r>
              <a:rPr sz="2200" dirty="0"/>
              <a:t> </a:t>
            </a:r>
            <a:r>
              <a:rPr sz="1800" dirty="0"/>
              <a:t>(Bishop et al., 1996; Conti-Ramsden et al., 2001)</a:t>
            </a:r>
            <a:endParaRPr sz="2200" dirty="0"/>
          </a:p>
          <a:p>
            <a:pPr marL="226928" indent="-226928" algn="just" defTabSz="886967">
              <a:spcBef>
                <a:spcPts val="500"/>
              </a:spcBef>
              <a:buFontTx/>
              <a:defRPr sz="1800">
                <a:latin typeface="Trebuchet MS"/>
                <a:ea typeface="Trebuchet MS"/>
                <a:cs typeface="Trebuchet MS"/>
                <a:sym typeface="Trebuchet MS"/>
              </a:defRPr>
            </a:pPr>
            <a:endParaRPr sz="2200" dirty="0"/>
          </a:p>
          <a:p>
            <a:pPr marL="201217" indent="-201217" algn="just" defTabSz="886967">
              <a:spcBef>
                <a:spcPts val="500"/>
              </a:spcBef>
              <a:buFontTx/>
              <a:defRPr sz="2000">
                <a:latin typeface="+mj-lt"/>
                <a:ea typeface="+mj-ea"/>
                <a:cs typeface="+mj-cs"/>
                <a:sym typeface="Helvetica"/>
              </a:defRPr>
            </a:pPr>
            <a:r>
              <a:rPr dirty="0" err="1"/>
              <a:t>Algumas</a:t>
            </a:r>
            <a:r>
              <a:rPr dirty="0"/>
              <a:t> </a:t>
            </a:r>
            <a:r>
              <a:rPr dirty="0" err="1"/>
              <a:t>provas</a:t>
            </a:r>
            <a:r>
              <a:rPr dirty="0"/>
              <a:t> de RPP </a:t>
            </a:r>
            <a:r>
              <a:rPr dirty="0" err="1"/>
              <a:t>permitem</a:t>
            </a:r>
            <a:r>
              <a:rPr dirty="0"/>
              <a:t> </a:t>
            </a:r>
            <a:r>
              <a:rPr dirty="0" err="1"/>
              <a:t>identificar</a:t>
            </a:r>
            <a:r>
              <a:rPr dirty="0"/>
              <a:t> </a:t>
            </a:r>
            <a:r>
              <a:rPr dirty="0" err="1"/>
              <a:t>crianças</a:t>
            </a:r>
            <a:r>
              <a:rPr dirty="0"/>
              <a:t> com PDL </a:t>
            </a:r>
            <a:r>
              <a:rPr dirty="0" err="1"/>
              <a:t>em</a:t>
            </a:r>
            <a:r>
              <a:rPr dirty="0"/>
              <a:t> </a:t>
            </a:r>
            <a:r>
              <a:rPr dirty="0" err="1"/>
              <a:t>situação</a:t>
            </a:r>
            <a:r>
              <a:rPr dirty="0"/>
              <a:t> de </a:t>
            </a:r>
            <a:r>
              <a:rPr lang="pt-PT" dirty="0"/>
              <a:t>mono ou </a:t>
            </a:r>
            <a:r>
              <a:rPr dirty="0" err="1"/>
              <a:t>bilinguismo</a:t>
            </a:r>
            <a:r>
              <a:rPr sz="2200" dirty="0">
                <a:latin typeface="Trebuchet MS"/>
                <a:ea typeface="Trebuchet MS"/>
                <a:cs typeface="Trebuchet MS"/>
                <a:sym typeface="Trebuchet MS"/>
              </a:rPr>
              <a:t> </a:t>
            </a:r>
            <a:r>
              <a:rPr sz="1600" dirty="0"/>
              <a:t>(Schwob et al., 2021 ; Almeida et al., 2019)</a:t>
            </a:r>
            <a:r>
              <a:rPr sz="2200" dirty="0"/>
              <a:t> </a:t>
            </a:r>
          </a:p>
          <a:p>
            <a:pPr marL="0" indent="0" algn="just" defTabSz="886967">
              <a:spcBef>
                <a:spcPts val="500"/>
              </a:spcBef>
              <a:buSzTx/>
              <a:buNone/>
              <a:defRPr sz="2200">
                <a:latin typeface="+mj-lt"/>
                <a:ea typeface="+mj-ea"/>
                <a:cs typeface="+mj-cs"/>
                <a:sym typeface="Helvetica"/>
              </a:defRPr>
            </a:pPr>
            <a:endParaRPr sz="2200" dirty="0"/>
          </a:p>
          <a:p>
            <a:pPr marL="234753" indent="-234753" algn="just" defTabSz="886967">
              <a:spcBef>
                <a:spcPts val="500"/>
              </a:spcBef>
              <a:buFontTx/>
              <a:defRPr sz="2000">
                <a:latin typeface="+mj-lt"/>
                <a:ea typeface="+mj-ea"/>
                <a:cs typeface="+mj-cs"/>
                <a:sym typeface="Helvetica"/>
              </a:defRPr>
            </a:pPr>
            <a:r>
              <a:rPr dirty="0"/>
              <a:t>A </a:t>
            </a:r>
            <a:r>
              <a:rPr dirty="0" err="1"/>
              <a:t>prova</a:t>
            </a:r>
            <a:r>
              <a:rPr dirty="0"/>
              <a:t> LITMUS-QU-NWR </a:t>
            </a:r>
            <a:r>
              <a:rPr dirty="0" err="1"/>
              <a:t>mostrou</a:t>
            </a:r>
            <a:r>
              <a:rPr dirty="0"/>
              <a:t> ser </a:t>
            </a:r>
            <a:r>
              <a:rPr dirty="0" err="1"/>
              <a:t>eficaz</a:t>
            </a:r>
            <a:r>
              <a:rPr dirty="0"/>
              <a:t> </a:t>
            </a:r>
            <a:r>
              <a:rPr dirty="0" err="1"/>
              <a:t>em</a:t>
            </a:r>
            <a:r>
              <a:rPr dirty="0"/>
              <a:t> </a:t>
            </a:r>
            <a:r>
              <a:rPr dirty="0" err="1"/>
              <a:t>línguas</a:t>
            </a:r>
            <a:r>
              <a:rPr lang="pt-PT" dirty="0"/>
              <a:t> como</a:t>
            </a:r>
            <a:r>
              <a:rPr dirty="0"/>
              <a:t>:</a:t>
            </a:r>
          </a:p>
          <a:p>
            <a:pPr marL="865002" lvl="1" indent="-344524" algn="just" defTabSz="886967">
              <a:spcBef>
                <a:spcPts val="300"/>
              </a:spcBef>
              <a:defRPr sz="2000">
                <a:latin typeface="+mj-lt"/>
                <a:ea typeface="+mj-ea"/>
                <a:cs typeface="+mj-cs"/>
                <a:sym typeface="Helvetica"/>
              </a:defRPr>
            </a:pPr>
            <a:r>
              <a:rPr dirty="0" err="1"/>
              <a:t>Francês</a:t>
            </a:r>
            <a:endParaRPr dirty="0"/>
          </a:p>
          <a:p>
            <a:pPr marL="865002" lvl="1" indent="-344524" algn="just" defTabSz="886967">
              <a:spcBef>
                <a:spcPts val="300"/>
              </a:spcBef>
              <a:defRPr sz="2000">
                <a:latin typeface="+mj-lt"/>
                <a:ea typeface="+mj-ea"/>
                <a:cs typeface="+mj-cs"/>
                <a:sym typeface="Helvetica"/>
              </a:defRPr>
            </a:pPr>
            <a:r>
              <a:rPr dirty="0" err="1"/>
              <a:t>Alemão</a:t>
            </a:r>
            <a:endParaRPr dirty="0"/>
          </a:p>
          <a:p>
            <a:pPr marL="865002" lvl="1" indent="-344524" algn="just" defTabSz="886967">
              <a:spcBef>
                <a:spcPts val="300"/>
              </a:spcBef>
              <a:defRPr sz="2000">
                <a:latin typeface="+mj-lt"/>
                <a:ea typeface="+mj-ea"/>
                <a:cs typeface="+mj-cs"/>
                <a:sym typeface="Helvetica"/>
              </a:defRPr>
            </a:pPr>
            <a:r>
              <a:rPr dirty="0" err="1"/>
              <a:t>Libanês</a:t>
            </a:r>
            <a:endParaRPr dirty="0"/>
          </a:p>
        </p:txBody>
      </p:sp>
      <p:sp>
        <p:nvSpPr>
          <p:cNvPr id="150" name="Repetição de pseudopalavras"/>
          <p:cNvSpPr txBox="1"/>
          <p:nvPr/>
        </p:nvSpPr>
        <p:spPr>
          <a:xfrm>
            <a:off x="1524182" y="575079"/>
            <a:ext cx="9143635" cy="542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815" tIns="45815" rIns="45815" bIns="45815">
            <a:spAutoFit/>
          </a:bodyPr>
          <a:lstStyle>
            <a:lvl1pPr algn="ctr" defTabSz="642937">
              <a:defRPr sz="3400" b="1" spc="0">
                <a:uFill>
                  <a:solidFill>
                    <a:srgbClr val="FFFFFF"/>
                  </a:solidFill>
                </a:uFill>
                <a:latin typeface="+mn-lt"/>
                <a:ea typeface="+mn-ea"/>
                <a:cs typeface="+mn-cs"/>
                <a:sym typeface="Calibri"/>
              </a:defRPr>
            </a:lvl1pPr>
          </a:lstStyle>
          <a:p>
            <a:r>
              <a:t>Repetição de pseudopalavras</a:t>
            </a:r>
          </a:p>
        </p:txBody>
      </p:sp>
      <p:sp>
        <p:nvSpPr>
          <p:cNvPr id="151" name="Slide Number"/>
          <p:cNvSpPr txBox="1">
            <a:spLocks noGrp="1"/>
          </p:cNvSpPr>
          <p:nvPr>
            <p:ph type="sldNum" sz="quarter" idx="4294967295"/>
          </p:nvPr>
        </p:nvSpPr>
        <p:spPr>
          <a:xfrm>
            <a:off x="10035857" y="6426059"/>
            <a:ext cx="174944" cy="22570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lstStyle>
            <a:lvl1pPr>
              <a:defRPr sz="1100"/>
            </a:lvl1p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e LITMUS-QU-NWR"/>
          <p:cNvSpPr txBox="1">
            <a:spLocks noGrp="1"/>
          </p:cNvSpPr>
          <p:nvPr>
            <p:ph type="title"/>
          </p:nvPr>
        </p:nvSpPr>
        <p:spPr>
          <a:xfrm>
            <a:off x="838200" y="314756"/>
            <a:ext cx="10515600" cy="1325563"/>
          </a:xfrm>
          <a:prstGeom prst="rect">
            <a:avLst/>
          </a:prstGeom>
        </p:spPr>
        <p:txBody>
          <a:bodyPr/>
          <a:lstStyle/>
          <a:p>
            <a:r>
              <a:t>LITMUS-QU-NWR</a:t>
            </a:r>
          </a:p>
        </p:txBody>
      </p:sp>
      <p:sp>
        <p:nvSpPr>
          <p:cNvPr id="156" name="LITMUS-QU-NWR tests (dos Santos &amp; Ferré, 2015) were specifically designed to assess phonology independently of  the language(s) spoken by the child…"/>
          <p:cNvSpPr txBox="1">
            <a:spLocks noGrp="1"/>
          </p:cNvSpPr>
          <p:nvPr>
            <p:ph type="body" idx="1"/>
          </p:nvPr>
        </p:nvSpPr>
        <p:spPr>
          <a:xfrm>
            <a:off x="838200" y="1457866"/>
            <a:ext cx="10515600" cy="5236847"/>
          </a:xfrm>
          <a:prstGeom prst="rect">
            <a:avLst/>
          </a:prstGeom>
        </p:spPr>
        <p:txBody>
          <a:bodyPr>
            <a:normAutofit lnSpcReduction="10000"/>
          </a:bodyPr>
          <a:lstStyle/>
          <a:p>
            <a:pPr algn="just">
              <a:lnSpc>
                <a:spcPct val="81000"/>
              </a:lnSpc>
            </a:pPr>
            <a:r>
              <a:rPr dirty="0" err="1"/>
              <a:t>Os</a:t>
            </a:r>
            <a:r>
              <a:rPr dirty="0"/>
              <a:t> testes LITMUS-QU-NWR (dos Santos &amp; </a:t>
            </a:r>
            <a:r>
              <a:rPr dirty="0" err="1"/>
              <a:t>Ferré</a:t>
            </a:r>
            <a:r>
              <a:rPr dirty="0"/>
              <a:t>, 2015) </a:t>
            </a:r>
            <a:r>
              <a:rPr dirty="0" err="1"/>
              <a:t>foram</a:t>
            </a:r>
            <a:r>
              <a:rPr dirty="0"/>
              <a:t> </a:t>
            </a:r>
            <a:r>
              <a:rPr dirty="0" err="1"/>
              <a:t>especificamente</a:t>
            </a:r>
            <a:r>
              <a:rPr dirty="0"/>
              <a:t> </a:t>
            </a:r>
            <a:r>
              <a:rPr dirty="0" err="1"/>
              <a:t>concebidos</a:t>
            </a:r>
            <a:r>
              <a:rPr dirty="0"/>
              <a:t> para </a:t>
            </a:r>
            <a:r>
              <a:rPr dirty="0" err="1"/>
              <a:t>avaliar</a:t>
            </a:r>
            <a:r>
              <a:rPr dirty="0"/>
              <a:t> a </a:t>
            </a:r>
            <a:r>
              <a:rPr dirty="0" err="1"/>
              <a:t>fonologia</a:t>
            </a:r>
            <a:r>
              <a:rPr dirty="0"/>
              <a:t> </a:t>
            </a:r>
            <a:r>
              <a:rPr dirty="0" err="1"/>
              <a:t>independentemente</a:t>
            </a:r>
            <a:r>
              <a:rPr dirty="0"/>
              <a:t> da </a:t>
            </a:r>
            <a:r>
              <a:rPr dirty="0" err="1"/>
              <a:t>língua</a:t>
            </a:r>
            <a:r>
              <a:rPr dirty="0"/>
              <a:t> </a:t>
            </a:r>
            <a:r>
              <a:rPr dirty="0" err="1"/>
              <a:t>falada</a:t>
            </a:r>
            <a:r>
              <a:rPr dirty="0"/>
              <a:t> pela </a:t>
            </a:r>
            <a:r>
              <a:rPr dirty="0" err="1"/>
              <a:t>criança</a:t>
            </a:r>
            <a:r>
              <a:rPr lang="pt-PT" dirty="0"/>
              <a:t>.</a:t>
            </a:r>
          </a:p>
          <a:p>
            <a:pPr marL="0" indent="0" algn="just">
              <a:lnSpc>
                <a:spcPct val="81000"/>
              </a:lnSpc>
              <a:buNone/>
            </a:pPr>
            <a:endParaRPr b="1" dirty="0">
              <a:solidFill>
                <a:srgbClr val="404040"/>
              </a:solidFill>
            </a:endParaRPr>
          </a:p>
          <a:p>
            <a:pPr>
              <a:lnSpc>
                <a:spcPct val="81000"/>
              </a:lnSpc>
            </a:pPr>
            <a:r>
              <a:rPr dirty="0">
                <a:solidFill>
                  <a:srgbClr val="404040"/>
                </a:solidFill>
              </a:rPr>
              <a:t>Para</a:t>
            </a:r>
            <a:r>
              <a:rPr dirty="0"/>
              <a:t> </a:t>
            </a:r>
            <a:r>
              <a:rPr b="1" i="1" dirty="0" err="1">
                <a:solidFill>
                  <a:srgbClr val="00B050"/>
                </a:solidFill>
              </a:rPr>
              <a:t>reduzir</a:t>
            </a:r>
            <a:r>
              <a:rPr dirty="0"/>
              <a:t> o </a:t>
            </a:r>
            <a:r>
              <a:rPr dirty="0" err="1"/>
              <a:t>impacto</a:t>
            </a:r>
            <a:r>
              <a:rPr dirty="0"/>
              <a:t> da </a:t>
            </a:r>
            <a:r>
              <a:rPr b="1" dirty="0" err="1">
                <a:solidFill>
                  <a:srgbClr val="FF0000"/>
                </a:solidFill>
              </a:rPr>
              <a:t>memória</a:t>
            </a:r>
            <a:r>
              <a:rPr b="1" dirty="0">
                <a:solidFill>
                  <a:srgbClr val="FF0000"/>
                </a:solidFill>
              </a:rPr>
              <a:t> </a:t>
            </a:r>
            <a:r>
              <a:rPr b="1" dirty="0" err="1">
                <a:solidFill>
                  <a:srgbClr val="FF0000"/>
                </a:solidFill>
              </a:rPr>
              <a:t>fonológica</a:t>
            </a:r>
            <a:r>
              <a:rPr dirty="0"/>
              <a:t>, a </a:t>
            </a:r>
            <a:r>
              <a:rPr dirty="0" err="1"/>
              <a:t>extensão</a:t>
            </a:r>
            <a:r>
              <a:rPr dirty="0"/>
              <a:t> das PP </a:t>
            </a:r>
            <a:r>
              <a:rPr dirty="0" err="1"/>
              <a:t>foi</a:t>
            </a:r>
            <a:r>
              <a:rPr dirty="0"/>
              <a:t> </a:t>
            </a:r>
            <a:r>
              <a:rPr dirty="0" err="1"/>
              <a:t>reduzida</a:t>
            </a:r>
            <a:r>
              <a:rPr dirty="0"/>
              <a:t> a 3 </a:t>
            </a:r>
            <a:r>
              <a:rPr dirty="0" err="1"/>
              <a:t>sílabas</a:t>
            </a:r>
            <a:r>
              <a:rPr dirty="0"/>
              <a:t> (= 3 </a:t>
            </a:r>
            <a:r>
              <a:rPr dirty="0" err="1"/>
              <a:t>núcleos</a:t>
            </a:r>
            <a:r>
              <a:rPr dirty="0"/>
              <a:t> </a:t>
            </a:r>
            <a:r>
              <a:rPr dirty="0" err="1"/>
              <a:t>preenchidos</a:t>
            </a:r>
            <a:r>
              <a:rPr dirty="0"/>
              <a:t>)</a:t>
            </a:r>
            <a:r>
              <a:rPr lang="pt-PT" dirty="0"/>
              <a:t>.</a:t>
            </a:r>
          </a:p>
          <a:p>
            <a:pPr marL="0" indent="0">
              <a:lnSpc>
                <a:spcPct val="81000"/>
              </a:lnSpc>
              <a:buNone/>
            </a:pPr>
            <a:endParaRPr dirty="0"/>
          </a:p>
          <a:p>
            <a:pPr>
              <a:lnSpc>
                <a:spcPct val="81000"/>
              </a:lnSpc>
            </a:pPr>
            <a:r>
              <a:rPr dirty="0"/>
              <a:t>Para </a:t>
            </a:r>
            <a:r>
              <a:rPr b="1" i="1" dirty="0" err="1">
                <a:solidFill>
                  <a:srgbClr val="00B050"/>
                </a:solidFill>
              </a:rPr>
              <a:t>limitar</a:t>
            </a:r>
            <a:r>
              <a:rPr dirty="0"/>
              <a:t> o </a:t>
            </a:r>
            <a:r>
              <a:rPr dirty="0" err="1"/>
              <a:t>impacto</a:t>
            </a:r>
            <a:r>
              <a:rPr dirty="0"/>
              <a:t> do </a:t>
            </a:r>
            <a:r>
              <a:rPr b="1" dirty="0" err="1">
                <a:solidFill>
                  <a:srgbClr val="FF0000"/>
                </a:solidFill>
              </a:rPr>
              <a:t>conhecimento</a:t>
            </a:r>
            <a:r>
              <a:rPr b="1" dirty="0">
                <a:solidFill>
                  <a:srgbClr val="FF0000"/>
                </a:solidFill>
              </a:rPr>
              <a:t> lexical</a:t>
            </a:r>
            <a:r>
              <a:rPr dirty="0"/>
              <a:t>, as PP </a:t>
            </a:r>
            <a:r>
              <a:rPr dirty="0" err="1"/>
              <a:t>foram</a:t>
            </a:r>
            <a:r>
              <a:rPr dirty="0"/>
              <a:t> </a:t>
            </a:r>
            <a:r>
              <a:rPr dirty="0" err="1"/>
              <a:t>criadas</a:t>
            </a:r>
            <a:r>
              <a:rPr dirty="0"/>
              <a:t> a </a:t>
            </a:r>
            <a:r>
              <a:rPr dirty="0" err="1"/>
              <a:t>partir</a:t>
            </a:r>
            <a:r>
              <a:rPr dirty="0"/>
              <a:t> de </a:t>
            </a:r>
            <a:r>
              <a:rPr dirty="0" err="1"/>
              <a:t>blocos</a:t>
            </a:r>
            <a:r>
              <a:rPr dirty="0"/>
              <a:t> </a:t>
            </a:r>
            <a:r>
              <a:rPr dirty="0" err="1"/>
              <a:t>elementares</a:t>
            </a:r>
            <a:r>
              <a:rPr dirty="0"/>
              <a:t> de </a:t>
            </a:r>
            <a:r>
              <a:rPr dirty="0" err="1"/>
              <a:t>segmentos</a:t>
            </a:r>
            <a:r>
              <a:rPr dirty="0"/>
              <a:t> e </a:t>
            </a:r>
            <a:r>
              <a:rPr dirty="0" err="1"/>
              <a:t>tipos</a:t>
            </a:r>
            <a:r>
              <a:rPr dirty="0"/>
              <a:t> </a:t>
            </a:r>
            <a:r>
              <a:rPr dirty="0" err="1"/>
              <a:t>silábicos</a:t>
            </a:r>
            <a:r>
              <a:rPr lang="pt-PT" dirty="0"/>
              <a:t>:</a:t>
            </a:r>
          </a:p>
          <a:p>
            <a:pPr marL="0" indent="0">
              <a:lnSpc>
                <a:spcPct val="81000"/>
              </a:lnSpc>
              <a:buNone/>
            </a:pPr>
            <a:endParaRPr dirty="0"/>
          </a:p>
          <a:p>
            <a:pPr marL="685800" lvl="1" indent="-228600">
              <a:lnSpc>
                <a:spcPct val="81000"/>
              </a:lnSpc>
              <a:spcBef>
                <a:spcPts val="500"/>
              </a:spcBef>
              <a:defRPr sz="2400"/>
            </a:pPr>
            <a:r>
              <a:rPr dirty="0"/>
              <a:t>Este </a:t>
            </a:r>
            <a:r>
              <a:rPr dirty="0" err="1"/>
              <a:t>método</a:t>
            </a:r>
            <a:r>
              <a:rPr dirty="0"/>
              <a:t> </a:t>
            </a:r>
            <a:r>
              <a:rPr dirty="0" err="1"/>
              <a:t>permite</a:t>
            </a:r>
            <a:r>
              <a:rPr dirty="0"/>
              <a:t> </a:t>
            </a:r>
            <a:r>
              <a:rPr dirty="0" err="1"/>
              <a:t>manipular</a:t>
            </a:r>
            <a:r>
              <a:rPr dirty="0"/>
              <a:t> </a:t>
            </a:r>
            <a:r>
              <a:rPr dirty="0" err="1"/>
              <a:t>os</a:t>
            </a:r>
            <a:r>
              <a:rPr dirty="0"/>
              <a:t> </a:t>
            </a:r>
            <a:r>
              <a:rPr dirty="0" err="1"/>
              <a:t>diferentes</a:t>
            </a:r>
            <a:r>
              <a:rPr dirty="0"/>
              <a:t> </a:t>
            </a:r>
            <a:r>
              <a:rPr dirty="0" err="1"/>
              <a:t>blocos</a:t>
            </a:r>
            <a:r>
              <a:rPr dirty="0"/>
              <a:t> a </a:t>
            </a:r>
            <a:r>
              <a:rPr dirty="0" err="1"/>
              <a:t>serem</a:t>
            </a:r>
            <a:r>
              <a:rPr dirty="0"/>
              <a:t> </a:t>
            </a:r>
            <a:r>
              <a:rPr dirty="0" err="1"/>
              <a:t>combinados</a:t>
            </a:r>
            <a:r>
              <a:rPr lang="pt-PT" dirty="0"/>
              <a:t>,</a:t>
            </a:r>
            <a:r>
              <a:rPr dirty="0"/>
              <a:t> a </a:t>
            </a:r>
            <a:r>
              <a:rPr dirty="0" err="1"/>
              <a:t>fim</a:t>
            </a:r>
            <a:r>
              <a:rPr dirty="0"/>
              <a:t> de </a:t>
            </a:r>
            <a:r>
              <a:rPr dirty="0" err="1"/>
              <a:t>obter</a:t>
            </a:r>
            <a:r>
              <a:rPr dirty="0"/>
              <a:t> </a:t>
            </a:r>
            <a:r>
              <a:rPr b="1" dirty="0" err="1">
                <a:solidFill>
                  <a:srgbClr val="404040"/>
                </a:solidFill>
              </a:rPr>
              <a:t>diferentes</a:t>
            </a:r>
            <a:r>
              <a:rPr b="1" dirty="0">
                <a:solidFill>
                  <a:srgbClr val="404040"/>
                </a:solidFill>
              </a:rPr>
              <a:t> </a:t>
            </a:r>
            <a:r>
              <a:rPr b="1" dirty="0" err="1">
                <a:solidFill>
                  <a:srgbClr val="404040"/>
                </a:solidFill>
              </a:rPr>
              <a:t>graus</a:t>
            </a:r>
            <a:r>
              <a:rPr b="1" dirty="0">
                <a:solidFill>
                  <a:srgbClr val="404040"/>
                </a:solidFill>
              </a:rPr>
              <a:t> de </a:t>
            </a:r>
            <a:r>
              <a:rPr b="1" dirty="0" err="1">
                <a:solidFill>
                  <a:srgbClr val="404040"/>
                </a:solidFill>
              </a:rPr>
              <a:t>complexidade</a:t>
            </a:r>
            <a:r>
              <a:rPr b="1" dirty="0">
                <a:solidFill>
                  <a:srgbClr val="404040"/>
                </a:solidFill>
              </a:rPr>
              <a:t> </a:t>
            </a:r>
            <a:r>
              <a:rPr b="1" dirty="0" err="1">
                <a:solidFill>
                  <a:srgbClr val="404040"/>
                </a:solidFill>
              </a:rPr>
              <a:t>fonológica</a:t>
            </a:r>
            <a:r>
              <a:rPr b="1" dirty="0">
                <a:solidFill>
                  <a:srgbClr val="404040"/>
                </a:solidFill>
              </a:rPr>
              <a:t> </a:t>
            </a:r>
            <a:r>
              <a:rPr dirty="0"/>
              <a:t>(i.e., </a:t>
            </a:r>
            <a:r>
              <a:rPr dirty="0" err="1"/>
              <a:t>fricativa</a:t>
            </a:r>
            <a:r>
              <a:rPr dirty="0"/>
              <a:t>/</a:t>
            </a:r>
            <a:r>
              <a:rPr dirty="0" err="1"/>
              <a:t>oclusiva</a:t>
            </a:r>
            <a:r>
              <a:rPr dirty="0"/>
              <a:t>, </a:t>
            </a:r>
            <a:r>
              <a:rPr dirty="0" err="1"/>
              <a:t>ou</a:t>
            </a:r>
            <a:r>
              <a:rPr dirty="0"/>
              <a:t>, </a:t>
            </a:r>
            <a:r>
              <a:rPr dirty="0" err="1"/>
              <a:t>ausência</a:t>
            </a:r>
            <a:r>
              <a:rPr dirty="0"/>
              <a:t>/</a:t>
            </a:r>
            <a:r>
              <a:rPr dirty="0" err="1"/>
              <a:t>presença</a:t>
            </a:r>
            <a:r>
              <a:rPr dirty="0"/>
              <a:t> de </a:t>
            </a:r>
            <a:r>
              <a:rPr dirty="0" err="1"/>
              <a:t>encontros</a:t>
            </a:r>
            <a:r>
              <a:rPr dirty="0"/>
              <a:t> </a:t>
            </a:r>
            <a:r>
              <a:rPr dirty="0" err="1"/>
              <a:t>consonânticos</a:t>
            </a:r>
            <a:r>
              <a:rPr dirty="0"/>
              <a:t>) (Almeida et al., 2019)</a:t>
            </a:r>
          </a:p>
        </p:txBody>
      </p:sp>
      <p:grpSp>
        <p:nvGrpSpPr>
          <p:cNvPr id="159" name="Group"/>
          <p:cNvGrpSpPr/>
          <p:nvPr/>
        </p:nvGrpSpPr>
        <p:grpSpPr>
          <a:xfrm>
            <a:off x="7701587" y="497210"/>
            <a:ext cx="2853158" cy="960656"/>
            <a:chOff x="0" y="0"/>
            <a:chExt cx="2853157" cy="960654"/>
          </a:xfrm>
        </p:grpSpPr>
        <p:sp>
          <p:nvSpPr>
            <p:cNvPr id="157"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58" name="image4.png" descr="image4.png"/>
            <p:cNvPicPr>
              <a:picLocks noChangeAspect="1"/>
            </p:cNvPicPr>
            <p:nvPr/>
          </p:nvPicPr>
          <p:blipFill>
            <a:blip r:embed="rId3"/>
            <a:stretch>
              <a:fillRect/>
            </a:stretch>
          </p:blipFill>
          <p:spPr>
            <a:xfrm>
              <a:off x="-1" y="0"/>
              <a:ext cx="2853159" cy="96065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5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56">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he LITMUS-QU-NWR"/>
          <p:cNvSpPr txBox="1">
            <a:spLocks noGrp="1"/>
          </p:cNvSpPr>
          <p:nvPr>
            <p:ph type="title"/>
          </p:nvPr>
        </p:nvSpPr>
        <p:spPr>
          <a:xfrm>
            <a:off x="838200" y="314756"/>
            <a:ext cx="10515600" cy="1325563"/>
          </a:xfrm>
          <a:prstGeom prst="rect">
            <a:avLst/>
          </a:prstGeom>
        </p:spPr>
        <p:txBody>
          <a:bodyPr/>
          <a:lstStyle/>
          <a:p>
            <a:r>
              <a:t>LITMUS-QU-NWR</a:t>
            </a:r>
          </a:p>
        </p:txBody>
      </p:sp>
      <p:sp>
        <p:nvSpPr>
          <p:cNvPr id="164" name="Two types of items were created: “language independent” (LI) items, and “language dependent” (LD) items…"/>
          <p:cNvSpPr txBox="1">
            <a:spLocks noGrp="1"/>
          </p:cNvSpPr>
          <p:nvPr>
            <p:ph type="body" idx="1"/>
          </p:nvPr>
        </p:nvSpPr>
        <p:spPr>
          <a:prstGeom prst="rect">
            <a:avLst/>
          </a:prstGeom>
        </p:spPr>
        <p:txBody>
          <a:bodyPr/>
          <a:lstStyle/>
          <a:p>
            <a:pPr>
              <a:lnSpc>
                <a:spcPct val="81000"/>
              </a:lnSpc>
            </a:pPr>
            <a:r>
              <a:rPr dirty="0" err="1"/>
              <a:t>Dois</a:t>
            </a:r>
            <a:r>
              <a:rPr dirty="0"/>
              <a:t> </a:t>
            </a:r>
            <a:r>
              <a:rPr dirty="0" err="1"/>
              <a:t>tipos</a:t>
            </a:r>
            <a:r>
              <a:rPr dirty="0"/>
              <a:t> de </a:t>
            </a:r>
            <a:r>
              <a:rPr dirty="0" err="1"/>
              <a:t>itens</a:t>
            </a:r>
            <a:r>
              <a:rPr dirty="0"/>
              <a:t> </a:t>
            </a:r>
            <a:r>
              <a:rPr dirty="0" err="1"/>
              <a:t>foram</a:t>
            </a:r>
            <a:r>
              <a:rPr dirty="0"/>
              <a:t> </a:t>
            </a:r>
            <a:r>
              <a:rPr dirty="0" err="1"/>
              <a:t>criados</a:t>
            </a:r>
            <a:r>
              <a:rPr dirty="0"/>
              <a:t>: “</a:t>
            </a:r>
            <a:r>
              <a:rPr dirty="0" err="1"/>
              <a:t>independentes</a:t>
            </a:r>
            <a:r>
              <a:rPr dirty="0"/>
              <a:t> da </a:t>
            </a:r>
            <a:r>
              <a:rPr dirty="0" err="1"/>
              <a:t>língua-alvo</a:t>
            </a:r>
            <a:r>
              <a:rPr dirty="0"/>
              <a:t>” (LI), e “</a:t>
            </a:r>
            <a:r>
              <a:rPr dirty="0" err="1"/>
              <a:t>dependentes</a:t>
            </a:r>
            <a:r>
              <a:rPr dirty="0"/>
              <a:t> da </a:t>
            </a:r>
            <a:r>
              <a:rPr dirty="0" err="1"/>
              <a:t>língua-alvo</a:t>
            </a:r>
            <a:r>
              <a:rPr dirty="0"/>
              <a:t>” (LD):</a:t>
            </a:r>
          </a:p>
          <a:p>
            <a:pPr>
              <a:lnSpc>
                <a:spcPct val="81000"/>
              </a:lnSpc>
            </a:pPr>
            <a:endParaRPr dirty="0"/>
          </a:p>
          <a:p>
            <a:pPr marL="685800" lvl="1" indent="-228600">
              <a:lnSpc>
                <a:spcPct val="81000"/>
              </a:lnSpc>
              <a:spcBef>
                <a:spcPts val="500"/>
              </a:spcBef>
              <a:defRPr sz="2400"/>
            </a:pPr>
            <a:r>
              <a:rPr dirty="0" err="1"/>
              <a:t>Os</a:t>
            </a:r>
            <a:r>
              <a:rPr dirty="0"/>
              <a:t> </a:t>
            </a:r>
            <a:r>
              <a:rPr dirty="0" err="1"/>
              <a:t>itens</a:t>
            </a:r>
            <a:r>
              <a:rPr dirty="0"/>
              <a:t> LI </a:t>
            </a:r>
            <a:r>
              <a:rPr dirty="0" err="1"/>
              <a:t>possuem</a:t>
            </a:r>
            <a:r>
              <a:rPr dirty="0"/>
              <a:t> </a:t>
            </a:r>
            <a:r>
              <a:rPr lang="pt-PT" dirty="0"/>
              <a:t>segmentos</a:t>
            </a:r>
            <a:r>
              <a:rPr dirty="0"/>
              <a:t> e </a:t>
            </a:r>
            <a:r>
              <a:rPr dirty="0" err="1"/>
              <a:t>restrições</a:t>
            </a:r>
            <a:r>
              <a:rPr dirty="0"/>
              <a:t> </a:t>
            </a:r>
            <a:r>
              <a:rPr dirty="0" err="1"/>
              <a:t>fonotáticas</a:t>
            </a:r>
            <a:r>
              <a:rPr dirty="0"/>
              <a:t> </a:t>
            </a:r>
            <a:r>
              <a:rPr dirty="0" err="1"/>
              <a:t>presentes</a:t>
            </a:r>
            <a:r>
              <a:rPr dirty="0"/>
              <a:t> </a:t>
            </a:r>
            <a:r>
              <a:rPr dirty="0" err="1"/>
              <a:t>na</a:t>
            </a:r>
            <a:r>
              <a:rPr dirty="0"/>
              <a:t> </a:t>
            </a:r>
            <a:r>
              <a:rPr dirty="0" err="1"/>
              <a:t>maioria</a:t>
            </a:r>
            <a:r>
              <a:rPr dirty="0"/>
              <a:t> das </a:t>
            </a:r>
            <a:r>
              <a:rPr dirty="0" err="1"/>
              <a:t>línguas</a:t>
            </a:r>
            <a:r>
              <a:rPr dirty="0"/>
              <a:t> do </a:t>
            </a:r>
            <a:r>
              <a:rPr dirty="0" err="1"/>
              <a:t>mundo</a:t>
            </a:r>
            <a:r>
              <a:rPr lang="pt-PT" dirty="0"/>
              <a:t>;</a:t>
            </a:r>
            <a:endParaRPr dirty="0"/>
          </a:p>
          <a:p>
            <a:pPr marL="685800" lvl="1" indent="-228600">
              <a:lnSpc>
                <a:spcPct val="81000"/>
              </a:lnSpc>
              <a:spcBef>
                <a:spcPts val="500"/>
              </a:spcBef>
              <a:defRPr sz="2400"/>
            </a:pPr>
            <a:endParaRPr dirty="0"/>
          </a:p>
          <a:p>
            <a:pPr marL="685800" lvl="1" indent="-228600">
              <a:lnSpc>
                <a:spcPct val="81000"/>
              </a:lnSpc>
              <a:spcBef>
                <a:spcPts val="500"/>
              </a:spcBef>
              <a:defRPr sz="2400"/>
            </a:pPr>
            <a:r>
              <a:rPr dirty="0" err="1"/>
              <a:t>Os</a:t>
            </a:r>
            <a:r>
              <a:rPr dirty="0"/>
              <a:t> </a:t>
            </a:r>
            <a:r>
              <a:rPr dirty="0" err="1"/>
              <a:t>itens</a:t>
            </a:r>
            <a:r>
              <a:rPr dirty="0"/>
              <a:t> LD </a:t>
            </a:r>
            <a:r>
              <a:rPr dirty="0" err="1"/>
              <a:t>partilham</a:t>
            </a:r>
            <a:r>
              <a:rPr dirty="0"/>
              <a:t> com </a:t>
            </a:r>
            <a:r>
              <a:rPr dirty="0" err="1"/>
              <a:t>os</a:t>
            </a:r>
            <a:r>
              <a:rPr dirty="0"/>
              <a:t> </a:t>
            </a:r>
            <a:r>
              <a:rPr dirty="0" err="1"/>
              <a:t>itens</a:t>
            </a:r>
            <a:r>
              <a:rPr dirty="0"/>
              <a:t> LI </a:t>
            </a:r>
            <a:r>
              <a:rPr dirty="0" err="1"/>
              <a:t>praticamente</a:t>
            </a:r>
            <a:r>
              <a:rPr dirty="0"/>
              <a:t> o </a:t>
            </a:r>
            <a:r>
              <a:rPr dirty="0" err="1"/>
              <a:t>mesmo</a:t>
            </a:r>
            <a:r>
              <a:rPr dirty="0"/>
              <a:t> </a:t>
            </a:r>
            <a:r>
              <a:rPr dirty="0" err="1"/>
              <a:t>inventário</a:t>
            </a:r>
            <a:r>
              <a:rPr dirty="0"/>
              <a:t> segmental (mas </a:t>
            </a:r>
            <a:r>
              <a:rPr dirty="0" err="1"/>
              <a:t>são</a:t>
            </a:r>
            <a:r>
              <a:rPr dirty="0"/>
              <a:t> </a:t>
            </a:r>
            <a:r>
              <a:rPr dirty="0" err="1"/>
              <a:t>diferentes</a:t>
            </a:r>
            <a:r>
              <a:rPr dirty="0"/>
              <a:t> </a:t>
            </a:r>
            <a:r>
              <a:rPr dirty="0" err="1"/>
              <a:t>em</a:t>
            </a:r>
            <a:r>
              <a:rPr dirty="0"/>
              <a:t> </a:t>
            </a:r>
            <a:r>
              <a:rPr dirty="0" err="1"/>
              <a:t>termos</a:t>
            </a:r>
            <a:r>
              <a:rPr dirty="0"/>
              <a:t> de </a:t>
            </a:r>
            <a:r>
              <a:rPr dirty="0" err="1"/>
              <a:t>estrutura</a:t>
            </a:r>
            <a:r>
              <a:rPr dirty="0"/>
              <a:t> </a:t>
            </a:r>
            <a:r>
              <a:rPr dirty="0" err="1"/>
              <a:t>silábica</a:t>
            </a:r>
            <a:r>
              <a:rPr dirty="0"/>
              <a:t>)</a:t>
            </a:r>
            <a:r>
              <a:rPr lang="pt-PT" dirty="0"/>
              <a:t>.</a:t>
            </a:r>
            <a:endParaRPr dirty="0"/>
          </a:p>
        </p:txBody>
      </p:sp>
      <p:grpSp>
        <p:nvGrpSpPr>
          <p:cNvPr id="167" name="Group"/>
          <p:cNvGrpSpPr/>
          <p:nvPr/>
        </p:nvGrpSpPr>
        <p:grpSpPr>
          <a:xfrm>
            <a:off x="7701587" y="497210"/>
            <a:ext cx="2853158" cy="960656"/>
            <a:chOff x="0" y="0"/>
            <a:chExt cx="2853157" cy="960654"/>
          </a:xfrm>
        </p:grpSpPr>
        <p:sp>
          <p:nvSpPr>
            <p:cNvPr id="165"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66" name="image4.png" descr="image4.png"/>
            <p:cNvPicPr>
              <a:picLocks noChangeAspect="1"/>
            </p:cNvPicPr>
            <p:nvPr/>
          </p:nvPicPr>
          <p:blipFill>
            <a:blip r:embed="rId3"/>
            <a:stretch>
              <a:fillRect/>
            </a:stretch>
          </p:blipFill>
          <p:spPr>
            <a:xfrm>
              <a:off x="-1" y="0"/>
              <a:ext cx="2853159" cy="96065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he LITMUS-QU-NWR"/>
          <p:cNvSpPr txBox="1">
            <a:spLocks noGrp="1"/>
          </p:cNvSpPr>
          <p:nvPr>
            <p:ph type="title"/>
          </p:nvPr>
        </p:nvSpPr>
        <p:spPr>
          <a:xfrm>
            <a:off x="838200" y="314756"/>
            <a:ext cx="10515600" cy="1325563"/>
          </a:xfrm>
          <a:prstGeom prst="rect">
            <a:avLst/>
          </a:prstGeom>
        </p:spPr>
        <p:txBody>
          <a:bodyPr/>
          <a:lstStyle/>
          <a:p>
            <a:r>
              <a:t>LITMUS-QU-NWR</a:t>
            </a:r>
          </a:p>
        </p:txBody>
      </p:sp>
      <p:sp>
        <p:nvSpPr>
          <p:cNvPr id="172" name="LI items (30)…"/>
          <p:cNvSpPr txBox="1">
            <a:spLocks noGrp="1"/>
          </p:cNvSpPr>
          <p:nvPr>
            <p:ph type="body" idx="1"/>
          </p:nvPr>
        </p:nvSpPr>
        <p:spPr>
          <a:prstGeom prst="rect">
            <a:avLst/>
          </a:prstGeom>
        </p:spPr>
        <p:txBody>
          <a:bodyPr/>
          <a:lstStyle/>
          <a:p>
            <a:pPr marL="0" indent="0">
              <a:lnSpc>
                <a:spcPct val="72000"/>
              </a:lnSpc>
              <a:buSzTx/>
              <a:buNone/>
              <a:defRPr sz="2500" b="1"/>
            </a:pPr>
            <a:r>
              <a:rPr dirty="0" err="1"/>
              <a:t>Os</a:t>
            </a:r>
            <a:r>
              <a:rPr dirty="0"/>
              <a:t> </a:t>
            </a:r>
            <a:r>
              <a:rPr dirty="0" err="1"/>
              <a:t>itens</a:t>
            </a:r>
            <a:r>
              <a:rPr dirty="0"/>
              <a:t> LI (30)</a:t>
            </a:r>
          </a:p>
          <a:p>
            <a:pPr>
              <a:lnSpc>
                <a:spcPct val="72000"/>
              </a:lnSpc>
              <a:defRPr sz="2500"/>
            </a:pPr>
            <a:r>
              <a:rPr dirty="0" err="1"/>
              <a:t>Características</a:t>
            </a:r>
            <a:r>
              <a:rPr dirty="0"/>
              <a:t> </a:t>
            </a:r>
            <a:r>
              <a:rPr dirty="0" err="1"/>
              <a:t>fonológicas</a:t>
            </a:r>
            <a:r>
              <a:rPr dirty="0"/>
              <a:t> </a:t>
            </a:r>
            <a:r>
              <a:rPr dirty="0" err="1"/>
              <a:t>presentes</a:t>
            </a:r>
            <a:r>
              <a:rPr dirty="0"/>
              <a:t> </a:t>
            </a:r>
            <a:r>
              <a:rPr dirty="0" err="1"/>
              <a:t>na</a:t>
            </a:r>
            <a:r>
              <a:rPr dirty="0"/>
              <a:t> </a:t>
            </a:r>
            <a:r>
              <a:rPr dirty="0" err="1"/>
              <a:t>maioria</a:t>
            </a:r>
            <a:r>
              <a:rPr dirty="0"/>
              <a:t> das </a:t>
            </a:r>
            <a:r>
              <a:rPr dirty="0" err="1"/>
              <a:t>línguas</a:t>
            </a:r>
            <a:r>
              <a:rPr dirty="0"/>
              <a:t> do </a:t>
            </a:r>
            <a:r>
              <a:rPr dirty="0" err="1"/>
              <a:t>mundo</a:t>
            </a:r>
            <a:r>
              <a:rPr dirty="0"/>
              <a:t> (</a:t>
            </a:r>
            <a:r>
              <a:rPr dirty="0" err="1"/>
              <a:t>Maddieson</a:t>
            </a:r>
            <a:r>
              <a:rPr dirty="0"/>
              <a:t>, 2016; </a:t>
            </a:r>
            <a:r>
              <a:rPr dirty="0" err="1"/>
              <a:t>Maddieson</a:t>
            </a:r>
            <a:r>
              <a:rPr dirty="0"/>
              <a:t> et al. 2011)</a:t>
            </a:r>
          </a:p>
          <a:p>
            <a:pPr>
              <a:lnSpc>
                <a:spcPct val="72000"/>
              </a:lnSpc>
              <a:defRPr sz="2500"/>
            </a:pPr>
            <a:r>
              <a:rPr dirty="0"/>
              <a:t>3 </a:t>
            </a:r>
            <a:r>
              <a:rPr dirty="0" err="1"/>
              <a:t>vogais</a:t>
            </a:r>
            <a:r>
              <a:rPr dirty="0"/>
              <a:t>: /a/, /</a:t>
            </a:r>
            <a:r>
              <a:rPr dirty="0" err="1"/>
              <a:t>i</a:t>
            </a:r>
            <a:r>
              <a:rPr dirty="0"/>
              <a:t>/, /u/</a:t>
            </a:r>
          </a:p>
          <a:p>
            <a:pPr>
              <a:lnSpc>
                <a:spcPct val="72000"/>
              </a:lnSpc>
              <a:defRPr sz="2500"/>
            </a:pPr>
            <a:r>
              <a:rPr dirty="0"/>
              <a:t>4 </a:t>
            </a:r>
            <a:r>
              <a:rPr dirty="0" err="1"/>
              <a:t>consoantes</a:t>
            </a:r>
            <a:r>
              <a:rPr dirty="0"/>
              <a:t>: </a:t>
            </a:r>
          </a:p>
          <a:p>
            <a:pPr marL="685800" lvl="1" indent="-228600">
              <a:lnSpc>
                <a:spcPct val="72000"/>
              </a:lnSpc>
              <a:spcBef>
                <a:spcPts val="500"/>
              </a:spcBef>
              <a:defRPr sz="2200"/>
            </a:pPr>
            <a:r>
              <a:rPr dirty="0" err="1"/>
              <a:t>Em</a:t>
            </a:r>
            <a:r>
              <a:rPr dirty="0"/>
              <a:t> </a:t>
            </a:r>
            <a:r>
              <a:rPr dirty="0" err="1"/>
              <a:t>ataque</a:t>
            </a:r>
            <a:r>
              <a:rPr dirty="0"/>
              <a:t> simples (e final de </a:t>
            </a:r>
            <a:r>
              <a:rPr dirty="0" err="1"/>
              <a:t>palavra</a:t>
            </a:r>
            <a:r>
              <a:rPr dirty="0"/>
              <a:t>)</a:t>
            </a:r>
          </a:p>
          <a:p>
            <a:pPr marL="1143000" lvl="2" indent="-228600">
              <a:lnSpc>
                <a:spcPct val="72000"/>
              </a:lnSpc>
              <a:spcBef>
                <a:spcPts val="500"/>
              </a:spcBef>
              <a:defRPr sz="1800"/>
            </a:pPr>
            <a:r>
              <a:rPr dirty="0" err="1"/>
              <a:t>Mesmo</a:t>
            </a:r>
            <a:r>
              <a:rPr dirty="0"/>
              <a:t> MA mas </a:t>
            </a:r>
            <a:r>
              <a:rPr dirty="0" err="1"/>
              <a:t>pontos</a:t>
            </a:r>
            <a:r>
              <a:rPr dirty="0"/>
              <a:t> </a:t>
            </a:r>
            <a:r>
              <a:rPr dirty="0" err="1"/>
              <a:t>diferentes</a:t>
            </a:r>
            <a:r>
              <a:rPr dirty="0"/>
              <a:t> </a:t>
            </a:r>
            <a:r>
              <a:rPr dirty="0" err="1"/>
              <a:t>permitem</a:t>
            </a:r>
            <a:r>
              <a:rPr dirty="0"/>
              <a:t> </a:t>
            </a:r>
            <a:r>
              <a:rPr dirty="0" err="1"/>
              <a:t>distinguir</a:t>
            </a:r>
            <a:r>
              <a:rPr dirty="0"/>
              <a:t> o PA: /p/, /k/</a:t>
            </a:r>
          </a:p>
          <a:p>
            <a:pPr marL="1143000" lvl="2" indent="-228600">
              <a:lnSpc>
                <a:spcPct val="72000"/>
              </a:lnSpc>
              <a:spcBef>
                <a:spcPts val="500"/>
              </a:spcBef>
              <a:defRPr sz="1800"/>
            </a:pPr>
            <a:r>
              <a:rPr dirty="0" err="1"/>
              <a:t>Diferentes</a:t>
            </a:r>
            <a:r>
              <a:rPr dirty="0"/>
              <a:t> MA </a:t>
            </a:r>
            <a:r>
              <a:rPr dirty="0" err="1"/>
              <a:t>permitem</a:t>
            </a:r>
            <a:r>
              <a:rPr dirty="0"/>
              <a:t> </a:t>
            </a:r>
            <a:r>
              <a:rPr dirty="0" err="1"/>
              <a:t>distinguir</a:t>
            </a:r>
            <a:r>
              <a:rPr dirty="0"/>
              <a:t> o MA: /f/, /p/</a:t>
            </a:r>
          </a:p>
          <a:p>
            <a:pPr marL="685800" lvl="1" indent="-228600">
              <a:lnSpc>
                <a:spcPct val="72000"/>
              </a:lnSpc>
              <a:spcBef>
                <a:spcPts val="500"/>
              </a:spcBef>
              <a:defRPr sz="2200"/>
            </a:pPr>
            <a:r>
              <a:rPr dirty="0" err="1"/>
              <a:t>Em</a:t>
            </a:r>
            <a:r>
              <a:rPr dirty="0"/>
              <a:t> </a:t>
            </a:r>
            <a:r>
              <a:rPr dirty="0" err="1"/>
              <a:t>ataque</a:t>
            </a:r>
            <a:r>
              <a:rPr dirty="0"/>
              <a:t> </a:t>
            </a:r>
            <a:r>
              <a:rPr dirty="0" err="1"/>
              <a:t>ramificado</a:t>
            </a:r>
            <a:r>
              <a:rPr dirty="0"/>
              <a:t> /l/</a:t>
            </a:r>
          </a:p>
          <a:p>
            <a:pPr>
              <a:lnSpc>
                <a:spcPct val="72000"/>
              </a:lnSpc>
              <a:defRPr sz="2500"/>
            </a:pPr>
            <a:r>
              <a:rPr dirty="0"/>
              <a:t>3 </a:t>
            </a:r>
            <a:r>
              <a:rPr dirty="0" err="1"/>
              <a:t>tipos</a:t>
            </a:r>
            <a:r>
              <a:rPr dirty="0"/>
              <a:t> </a:t>
            </a:r>
            <a:r>
              <a:rPr dirty="0" err="1"/>
              <a:t>silábicos</a:t>
            </a:r>
            <a:r>
              <a:rPr dirty="0"/>
              <a:t>: CV, CCV, CVC#</a:t>
            </a:r>
          </a:p>
          <a:p>
            <a:pPr>
              <a:lnSpc>
                <a:spcPct val="72000"/>
              </a:lnSpc>
              <a:defRPr sz="2500"/>
            </a:pPr>
            <a:r>
              <a:rPr dirty="0"/>
              <a:t>Uma </a:t>
            </a:r>
            <a:r>
              <a:rPr dirty="0" err="1"/>
              <a:t>pseudopalavra</a:t>
            </a:r>
            <a:r>
              <a:rPr dirty="0"/>
              <a:t> é </a:t>
            </a:r>
            <a:r>
              <a:rPr dirty="0" err="1"/>
              <a:t>limitada</a:t>
            </a:r>
            <a:r>
              <a:rPr dirty="0"/>
              <a:t> a 3 </a:t>
            </a:r>
            <a:r>
              <a:rPr dirty="0" err="1"/>
              <a:t>núcleos</a:t>
            </a:r>
            <a:r>
              <a:rPr dirty="0"/>
              <a:t> </a:t>
            </a:r>
            <a:r>
              <a:rPr dirty="0" err="1"/>
              <a:t>preenchidos</a:t>
            </a:r>
            <a:r>
              <a:rPr dirty="0"/>
              <a:t> e a 7 </a:t>
            </a:r>
            <a:r>
              <a:rPr lang="pt-PT" dirty="0"/>
              <a:t>segmentos</a:t>
            </a:r>
            <a:endParaRPr dirty="0"/>
          </a:p>
        </p:txBody>
      </p:sp>
      <p:grpSp>
        <p:nvGrpSpPr>
          <p:cNvPr id="175" name="Group"/>
          <p:cNvGrpSpPr/>
          <p:nvPr/>
        </p:nvGrpSpPr>
        <p:grpSpPr>
          <a:xfrm>
            <a:off x="7701587" y="497210"/>
            <a:ext cx="2853158" cy="960656"/>
            <a:chOff x="0" y="0"/>
            <a:chExt cx="2853157" cy="960654"/>
          </a:xfrm>
        </p:grpSpPr>
        <p:sp>
          <p:nvSpPr>
            <p:cNvPr id="173"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74" name="image4.png" descr="image4.png"/>
            <p:cNvPicPr>
              <a:picLocks noChangeAspect="1"/>
            </p:cNvPicPr>
            <p:nvPr/>
          </p:nvPicPr>
          <p:blipFill>
            <a:blip r:embed="rId3"/>
            <a:stretch>
              <a:fillRect/>
            </a:stretch>
          </p:blipFill>
          <p:spPr>
            <a:xfrm>
              <a:off x="-1" y="0"/>
              <a:ext cx="2853159" cy="960655"/>
            </a:xfrm>
            <a:prstGeom prst="rect">
              <a:avLst/>
            </a:prstGeom>
            <a:ln w="12700" cap="flat">
              <a:noFill/>
              <a:miter lim="400000"/>
            </a:ln>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daptation to EP"/>
          <p:cNvSpPr txBox="1">
            <a:spLocks noGrp="1"/>
          </p:cNvSpPr>
          <p:nvPr>
            <p:ph type="title"/>
          </p:nvPr>
        </p:nvSpPr>
        <p:spPr>
          <a:xfrm>
            <a:off x="831850" y="1709738"/>
            <a:ext cx="10515600" cy="2852739"/>
          </a:xfrm>
          <a:prstGeom prst="rect">
            <a:avLst/>
          </a:prstGeom>
        </p:spPr>
        <p:txBody>
          <a:bodyPr/>
          <a:lstStyle/>
          <a:p>
            <a:r>
              <a:t>Adaptação ao PE</a:t>
            </a:r>
          </a:p>
        </p:txBody>
      </p:sp>
      <p:sp>
        <p:nvSpPr>
          <p:cNvPr id="180"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he LITMUS-QU-NWR-EP"/>
          <p:cNvSpPr txBox="1">
            <a:spLocks noGrp="1"/>
          </p:cNvSpPr>
          <p:nvPr>
            <p:ph type="title"/>
          </p:nvPr>
        </p:nvSpPr>
        <p:spPr>
          <a:prstGeom prst="rect">
            <a:avLst/>
          </a:prstGeom>
        </p:spPr>
        <p:txBody>
          <a:bodyPr/>
          <a:lstStyle/>
          <a:p>
            <a:r>
              <a:t>LITMUS-QU-NWR-EP</a:t>
            </a:r>
          </a:p>
        </p:txBody>
      </p:sp>
      <p:sp>
        <p:nvSpPr>
          <p:cNvPr id="183" name="LD items (41)…"/>
          <p:cNvSpPr txBox="1">
            <a:spLocks noGrp="1"/>
          </p:cNvSpPr>
          <p:nvPr>
            <p:ph type="body" idx="1"/>
          </p:nvPr>
        </p:nvSpPr>
        <p:spPr>
          <a:xfrm>
            <a:off x="838200" y="1825624"/>
            <a:ext cx="10515600" cy="4752977"/>
          </a:xfrm>
          <a:prstGeom prst="rect">
            <a:avLst/>
          </a:prstGeom>
        </p:spPr>
        <p:txBody>
          <a:bodyPr>
            <a:normAutofit lnSpcReduction="10000"/>
          </a:bodyPr>
          <a:lstStyle/>
          <a:p>
            <a:pPr marL="0" indent="0">
              <a:buSzTx/>
              <a:buNone/>
              <a:defRPr b="1"/>
            </a:pPr>
            <a:r>
              <a:rPr dirty="0" err="1"/>
              <a:t>Os</a:t>
            </a:r>
            <a:r>
              <a:rPr dirty="0"/>
              <a:t> </a:t>
            </a:r>
            <a:r>
              <a:rPr dirty="0" err="1"/>
              <a:t>itens</a:t>
            </a:r>
            <a:r>
              <a:rPr dirty="0"/>
              <a:t> LD (41)</a:t>
            </a:r>
          </a:p>
          <a:p>
            <a:pPr marL="685800" lvl="1" indent="-228600">
              <a:spcBef>
                <a:spcPts val="1200"/>
              </a:spcBef>
              <a:defRPr sz="2600"/>
            </a:pPr>
            <a:r>
              <a:rPr dirty="0" err="1"/>
              <a:t>Seleção</a:t>
            </a:r>
            <a:r>
              <a:rPr dirty="0"/>
              <a:t> de </a:t>
            </a:r>
            <a:r>
              <a:rPr dirty="0" err="1"/>
              <a:t>propriedades</a:t>
            </a:r>
            <a:r>
              <a:rPr dirty="0"/>
              <a:t> </a:t>
            </a:r>
            <a:r>
              <a:rPr dirty="0" err="1"/>
              <a:t>fonológicas</a:t>
            </a:r>
            <a:r>
              <a:rPr dirty="0"/>
              <a:t> </a:t>
            </a:r>
            <a:r>
              <a:rPr dirty="0" err="1"/>
              <a:t>específicas</a:t>
            </a:r>
            <a:r>
              <a:rPr dirty="0"/>
              <a:t> </a:t>
            </a:r>
            <a:r>
              <a:rPr lang="pt-PT" dirty="0"/>
              <a:t>da</a:t>
            </a:r>
            <a:r>
              <a:rPr dirty="0"/>
              <a:t> </a:t>
            </a:r>
            <a:r>
              <a:rPr dirty="0" err="1"/>
              <a:t>língua-alvo</a:t>
            </a:r>
            <a:r>
              <a:rPr dirty="0"/>
              <a:t> (EP):</a:t>
            </a:r>
            <a:endParaRPr sz="2400" dirty="0"/>
          </a:p>
          <a:p>
            <a:pPr marL="1143000" lvl="2" indent="-228600">
              <a:spcBef>
                <a:spcPts val="1200"/>
              </a:spcBef>
              <a:defRPr sz="2400"/>
            </a:pPr>
            <a:r>
              <a:rPr dirty="0" err="1"/>
              <a:t>Combinação</a:t>
            </a:r>
            <a:r>
              <a:rPr dirty="0"/>
              <a:t> de #CC and C# </a:t>
            </a:r>
            <a:r>
              <a:rPr dirty="0">
                <a:latin typeface="Wingdings"/>
                <a:ea typeface="Wingdings"/>
                <a:cs typeface="Wingdings"/>
                <a:sym typeface="Wingdings"/>
              </a:rPr>
              <a:t> </a:t>
            </a:r>
            <a:r>
              <a:rPr dirty="0"/>
              <a:t>#CCVC#</a:t>
            </a:r>
            <a:endParaRPr lang="fr-FR" dirty="0"/>
          </a:p>
          <a:p>
            <a:pPr marL="1635762" lvl="3" indent="-228600">
              <a:spcBef>
                <a:spcPts val="1200"/>
              </a:spcBef>
              <a:defRPr sz="2400"/>
            </a:pPr>
            <a:r>
              <a:rPr lang="fr-FR" sz="2000" dirty="0"/>
              <a:t>Ex.: [</a:t>
            </a:r>
            <a:r>
              <a:rPr lang="fr-FR" sz="2000" dirty="0" err="1"/>
              <a:t>klaf</a:t>
            </a:r>
            <a:r>
              <a:rPr lang="fr-FR" sz="2000" dirty="0"/>
              <a:t>]</a:t>
            </a:r>
            <a:endParaRPr sz="2000" dirty="0"/>
          </a:p>
          <a:p>
            <a:pPr marL="1143000" lvl="2" indent="-228600">
              <a:spcBef>
                <a:spcPts val="1200"/>
              </a:spcBef>
              <a:defRPr sz="2400"/>
            </a:pPr>
            <a:r>
              <a:rPr dirty="0"/>
              <a:t>/l/ </a:t>
            </a:r>
            <a:r>
              <a:rPr dirty="0" err="1"/>
              <a:t>em</a:t>
            </a:r>
            <a:r>
              <a:rPr dirty="0"/>
              <a:t> </a:t>
            </a:r>
            <a:r>
              <a:rPr dirty="0" err="1"/>
              <a:t>posição</a:t>
            </a:r>
            <a:r>
              <a:rPr dirty="0"/>
              <a:t> de coda medial e final</a:t>
            </a:r>
            <a:endParaRPr lang="fr-FR" dirty="0"/>
          </a:p>
          <a:p>
            <a:pPr marL="1635762" lvl="3" indent="-228600">
              <a:spcBef>
                <a:spcPts val="1200"/>
              </a:spcBef>
              <a:defRPr sz="2400"/>
            </a:pPr>
            <a:r>
              <a:rPr lang="fr-FR" sz="2000" dirty="0"/>
              <a:t>Ex.: [ˈ</a:t>
            </a:r>
            <a:r>
              <a:rPr lang="fr-FR" sz="2000" dirty="0" err="1"/>
              <a:t>piɫfu</a:t>
            </a:r>
            <a:r>
              <a:rPr lang="fr-FR" sz="2000" dirty="0"/>
              <a:t>]; [</a:t>
            </a:r>
            <a:r>
              <a:rPr lang="pt-PT" sz="2000" dirty="0" err="1"/>
              <a:t>faɫ</a:t>
            </a:r>
            <a:r>
              <a:rPr lang="pt-PT" sz="2000" dirty="0"/>
              <a:t>]</a:t>
            </a:r>
            <a:endParaRPr sz="2000" dirty="0"/>
          </a:p>
          <a:p>
            <a:pPr marL="1143000" lvl="2" indent="-228600">
              <a:spcBef>
                <a:spcPts val="1200"/>
              </a:spcBef>
              <a:defRPr sz="2400"/>
            </a:pPr>
            <a:r>
              <a:rPr dirty="0"/>
              <a:t>Uma nova </a:t>
            </a:r>
            <a:r>
              <a:rPr dirty="0" err="1"/>
              <a:t>consoante</a:t>
            </a:r>
            <a:r>
              <a:rPr dirty="0"/>
              <a:t> [ʃ]</a:t>
            </a:r>
            <a:endParaRPr sz="2000" dirty="0"/>
          </a:p>
          <a:p>
            <a:pPr marL="1600200" lvl="3" indent="-228600">
              <a:spcBef>
                <a:spcPts val="1200"/>
              </a:spcBef>
              <a:defRPr sz="2000"/>
            </a:pPr>
            <a:r>
              <a:rPr dirty="0" err="1"/>
              <a:t>Novos</a:t>
            </a:r>
            <a:r>
              <a:rPr dirty="0"/>
              <a:t> </a:t>
            </a:r>
            <a:r>
              <a:rPr dirty="0" err="1"/>
              <a:t>blocos</a:t>
            </a:r>
            <a:r>
              <a:rPr dirty="0"/>
              <a:t> </a:t>
            </a:r>
            <a:r>
              <a:rPr dirty="0" err="1"/>
              <a:t>possíveis</a:t>
            </a:r>
            <a:r>
              <a:rPr dirty="0"/>
              <a:t>: #</a:t>
            </a:r>
            <a:r>
              <a:rPr dirty="0" err="1"/>
              <a:t>ʃC</a:t>
            </a:r>
            <a:r>
              <a:rPr dirty="0"/>
              <a:t>, #</a:t>
            </a:r>
            <a:r>
              <a:rPr dirty="0" err="1"/>
              <a:t>ʃCl</a:t>
            </a:r>
            <a:r>
              <a:rPr dirty="0"/>
              <a:t>, </a:t>
            </a:r>
            <a:r>
              <a:rPr dirty="0" err="1"/>
              <a:t>ʃ.C</a:t>
            </a:r>
            <a:r>
              <a:rPr dirty="0"/>
              <a:t> and ʃ#</a:t>
            </a:r>
            <a:endParaRPr lang="fr-FR" dirty="0"/>
          </a:p>
          <a:p>
            <a:pPr marL="1600200" lvl="3" indent="-228600">
              <a:spcBef>
                <a:spcPts val="1200"/>
              </a:spcBef>
              <a:defRPr sz="2000"/>
            </a:pPr>
            <a:r>
              <a:rPr lang="fr-FR" dirty="0"/>
              <a:t>Ex.: [</a:t>
            </a:r>
            <a:r>
              <a:rPr lang="pt-PT" sz="2000" dirty="0" err="1"/>
              <a:t>ʃˈkafu</a:t>
            </a:r>
            <a:r>
              <a:rPr lang="pt-PT" sz="2000" dirty="0"/>
              <a:t>]; [</a:t>
            </a:r>
            <a:r>
              <a:rPr lang="pt-PT" sz="2000" dirty="0" err="1"/>
              <a:t>ʃˈklu</a:t>
            </a:r>
            <a:r>
              <a:rPr lang="pt-PT" sz="2000" dirty="0"/>
              <a:t>]; [ˈ</a:t>
            </a:r>
            <a:r>
              <a:rPr lang="pt-PT" sz="2000" dirty="0" err="1"/>
              <a:t>kiʃpɐ</a:t>
            </a:r>
            <a:r>
              <a:rPr lang="pt-PT" sz="2000" dirty="0"/>
              <a:t>]; [ˈ</a:t>
            </a:r>
            <a:r>
              <a:rPr lang="pt-PT" sz="2000" dirty="0" err="1"/>
              <a:t>kifuʃ</a:t>
            </a:r>
            <a:r>
              <a:rPr lang="pt-PT" sz="2000" dirty="0"/>
              <a:t>]</a:t>
            </a:r>
            <a:endParaRPr dirty="0"/>
          </a:p>
          <a:p>
            <a:pPr marL="1143000" lvl="2" indent="-228600">
              <a:spcBef>
                <a:spcPts val="1200"/>
              </a:spcBef>
              <a:defRPr sz="2400"/>
            </a:pPr>
            <a:r>
              <a:rPr dirty="0"/>
              <a:t>Um novo </a:t>
            </a:r>
            <a:r>
              <a:rPr dirty="0" err="1"/>
              <a:t>tipo</a:t>
            </a:r>
            <a:r>
              <a:rPr dirty="0"/>
              <a:t> </a:t>
            </a:r>
            <a:r>
              <a:rPr dirty="0" err="1"/>
              <a:t>silábico</a:t>
            </a:r>
            <a:r>
              <a:rPr dirty="0"/>
              <a:t> CVG</a:t>
            </a:r>
            <a:endParaRPr lang="fr-FR" dirty="0"/>
          </a:p>
          <a:p>
            <a:pPr marL="1600200" lvl="3" indent="-228600">
              <a:lnSpc>
                <a:spcPct val="100000"/>
              </a:lnSpc>
              <a:spcBef>
                <a:spcPts val="1200"/>
              </a:spcBef>
              <a:defRPr sz="2000"/>
            </a:pPr>
            <a:r>
              <a:rPr lang="fr-FR" sz="2000" dirty="0"/>
              <a:t>Ex.: [</a:t>
            </a:r>
            <a:r>
              <a:rPr lang="fr-FR" sz="2000" dirty="0" err="1"/>
              <a:t>faw</a:t>
            </a:r>
            <a:r>
              <a:rPr lang="fr-FR" sz="2000" dirty="0"/>
              <a:t>]</a:t>
            </a:r>
            <a:endParaRPr sz="2000" dirty="0"/>
          </a:p>
        </p:txBody>
      </p:sp>
      <p:grpSp>
        <p:nvGrpSpPr>
          <p:cNvPr id="186" name="Group"/>
          <p:cNvGrpSpPr/>
          <p:nvPr/>
        </p:nvGrpSpPr>
        <p:grpSpPr>
          <a:xfrm>
            <a:off x="7701587" y="497210"/>
            <a:ext cx="2853158" cy="960656"/>
            <a:chOff x="0" y="0"/>
            <a:chExt cx="2853157" cy="960654"/>
          </a:xfrm>
        </p:grpSpPr>
        <p:sp>
          <p:nvSpPr>
            <p:cNvPr id="184" name="Rectangle"/>
            <p:cNvSpPr/>
            <p:nvPr/>
          </p:nvSpPr>
          <p:spPr>
            <a:xfrm>
              <a:off x="-1" y="-1"/>
              <a:ext cx="2853158" cy="960656"/>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85" name="image4.png" descr="image4.png"/>
            <p:cNvPicPr>
              <a:picLocks noChangeAspect="1"/>
            </p:cNvPicPr>
            <p:nvPr/>
          </p:nvPicPr>
          <p:blipFill>
            <a:blip r:embed="rId3"/>
            <a:stretch>
              <a:fillRect/>
            </a:stretch>
          </p:blipFill>
          <p:spPr>
            <a:xfrm>
              <a:off x="-1" y="0"/>
              <a:ext cx="2853159" cy="960655"/>
            </a:xfrm>
            <a:prstGeom prst="rect">
              <a:avLst/>
            </a:prstGeom>
            <a:ln w="12700" cap="flat">
              <a:noFill/>
              <a:miter lim="400000"/>
            </a:ln>
            <a:effectLst/>
          </p:spPr>
        </p:pic>
      </p:grpSp>
      <p:pic>
        <p:nvPicPr>
          <p:cNvPr id="187" name="MCj03710880000[1]" descr="MCj03710880000[1]"/>
          <p:cNvPicPr>
            <a:picLocks noChangeAspect="1"/>
          </p:cNvPicPr>
          <p:nvPr/>
        </p:nvPicPr>
        <p:blipFill>
          <a:blip r:embed="rId4"/>
          <a:stretch>
            <a:fillRect/>
          </a:stretch>
        </p:blipFill>
        <p:spPr>
          <a:xfrm>
            <a:off x="10016952" y="4954149"/>
            <a:ext cx="1978732" cy="172571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83">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8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83">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83">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83">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83">
                                            <p:txEl>
                                              <p:pRg st="8" end="8"/>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83">
                                            <p:txEl>
                                              <p:pRg st="9" end="9"/>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build="p" bldLvl="5" animBg="1" advAuto="0"/>
    </p:bldLst>
  </p:timing>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TotalTime>
  <Words>2977</Words>
  <Application>Microsoft Office PowerPoint</Application>
  <PresentationFormat>Ecrã Panorâmico</PresentationFormat>
  <Paragraphs>440</Paragraphs>
  <Slides>32</Slides>
  <Notes>10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32</vt:i4>
      </vt:variant>
    </vt:vector>
  </HeadingPairs>
  <TitlesOfParts>
    <vt:vector size="41" baseType="lpstr">
      <vt:lpstr>Arial</vt:lpstr>
      <vt:lpstr>Calibri</vt:lpstr>
      <vt:lpstr>Calibri Light</vt:lpstr>
      <vt:lpstr>Garamond</vt:lpstr>
      <vt:lpstr>Helvetica</vt:lpstr>
      <vt:lpstr>Times New Roman</vt:lpstr>
      <vt:lpstr>Trebuchet MS</vt:lpstr>
      <vt:lpstr>Wingdings</vt:lpstr>
      <vt:lpstr>Thème Office</vt:lpstr>
      <vt:lpstr>Nova versão do teste de repetição de pseudopalavras LITMUS-QU-NWR-EP</vt:lpstr>
      <vt:lpstr>Introdução</vt:lpstr>
      <vt:lpstr>Apresentação do PowerPoint</vt:lpstr>
      <vt:lpstr>Apresentação do PowerPoint</vt:lpstr>
      <vt:lpstr>LITMUS-QU-NWR</vt:lpstr>
      <vt:lpstr>LITMUS-QU-NWR</vt:lpstr>
      <vt:lpstr>LITMUS-QU-NWR</vt:lpstr>
      <vt:lpstr>Adaptação ao PE</vt:lpstr>
      <vt:lpstr>LITMUS-QU-NWR-EP</vt:lpstr>
      <vt:lpstr>LITMUS-QU-NWR-EP</vt:lpstr>
      <vt:lpstr>LITMUS-QU-NWR-EP</vt:lpstr>
      <vt:lpstr>LITMUS-QU-NWR-EP</vt:lpstr>
      <vt:lpstr>Objetivo</vt:lpstr>
      <vt:lpstr>Apresentação do PowerPoint</vt:lpstr>
      <vt:lpstr>Apresentação do PowerPoint</vt:lpstr>
      <vt:lpstr>Apresentação do PowerPoint</vt:lpstr>
      <vt:lpstr>Nova versão do teste em PE</vt:lpstr>
      <vt:lpstr>LITMUS-QU-NWR-EP</vt:lpstr>
      <vt:lpstr>Itens retirados</vt:lpstr>
      <vt:lpstr>LITMUS-QU-NWR-EP</vt:lpstr>
      <vt:lpstr>Duas silabificações possíveis para #OL em PE</vt:lpstr>
      <vt:lpstr>LITMUS-QU-NWR-EP</vt:lpstr>
      <vt:lpstr>The LITMUS-QU-NWR-EP</vt:lpstr>
      <vt:lpstr>                                                                                          </vt:lpstr>
      <vt:lpstr>Referências</vt:lpstr>
      <vt:lpstr>Apresentação do PowerPoint</vt:lpstr>
      <vt:lpstr>Apresentação do PowerPoint</vt:lpstr>
      <vt:lpstr>LITMUS-QU-NWR-EP</vt:lpstr>
      <vt:lpstr>LITMUS-QU-NWR-EP</vt:lpstr>
      <vt:lpstr>LITMUS-QU-NWR-EP</vt:lpstr>
      <vt:lpstr>LITMUS-QU-NWR-EP</vt:lpstr>
      <vt:lpstr>LITMUS-QU-NWR-EP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versão do teste de repetição de pseudopalavras LITMUS-QU-NWR-EP</dc:title>
  <dc:creator>Letícia Barros de Almeida</dc:creator>
  <cp:lastModifiedBy>HP</cp:lastModifiedBy>
  <cp:revision>8</cp:revision>
  <dcterms:modified xsi:type="dcterms:W3CDTF">2025-04-11T07:18:18Z</dcterms:modified>
</cp:coreProperties>
</file>